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188" r:id="rId2"/>
    <p:sldId id="1192" r:id="rId3"/>
    <p:sldId id="1190" r:id="rId4"/>
    <p:sldId id="1191" r:id="rId5"/>
    <p:sldId id="1189" r:id="rId6"/>
    <p:sldId id="1193" r:id="rId7"/>
    <p:sldId id="1194" r:id="rId8"/>
    <p:sldId id="1195" r:id="rId9"/>
    <p:sldId id="1196" r:id="rId10"/>
    <p:sldId id="1198" r:id="rId11"/>
    <p:sldId id="1199" r:id="rId12"/>
    <p:sldId id="1200" r:id="rId13"/>
    <p:sldId id="1201" r:id="rId14"/>
    <p:sldId id="1197" r:id="rId15"/>
    <p:sldId id="1202" r:id="rId16"/>
    <p:sldId id="1203" r:id="rId17"/>
    <p:sldId id="120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Baldwin" initials="RB" lastIdx="1" clrIdx="0">
    <p:extLst>
      <p:ext uri="{19B8F6BF-5375-455C-9EA6-DF929625EA0E}">
        <p15:presenceInfo xmlns:p15="http://schemas.microsoft.com/office/powerpoint/2012/main" userId="6b31dc4c408337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4E8C6"/>
    <a:srgbClr val="8F45C7"/>
    <a:srgbClr val="BF95DF"/>
    <a:srgbClr val="AE78D6"/>
    <a:srgbClr val="CC0000"/>
    <a:srgbClr val="CC3300"/>
    <a:srgbClr val="3A277B"/>
    <a:srgbClr val="3B277B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6" autoAdjust="0"/>
    <p:restoredTop sz="94660"/>
  </p:normalViewPr>
  <p:slideViewPr>
    <p:cSldViewPr snapToGrid="0">
      <p:cViewPr>
        <p:scale>
          <a:sx n="100" d="100"/>
          <a:sy n="100" d="100"/>
        </p:scale>
        <p:origin x="1644" y="17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35" d="100"/>
          <a:sy n="135" d="100"/>
        </p:scale>
        <p:origin x="327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8804A-283E-43CA-A681-707F79FD22B6}" type="datetimeFigureOut">
              <a:rPr lang="en-GB" smtClean="0"/>
              <a:t>18/04/20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634D7-40E9-4394-9380-C06CFD4F9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85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2E1AD-690D-4D1B-909C-77AD7BA56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02F7C-7F9A-4D57-8C80-3154E5175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45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1D57-6CFF-4EE7-89AA-DEB1869A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F0072-A7CA-46E2-825B-8803B8565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13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ox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BB59C-20B7-4233-BBCA-E2A1873F7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756" y="210726"/>
            <a:ext cx="3890903" cy="640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13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15E0-4A1E-42A5-BDDD-709A506F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BB59C-20B7-4233-BBCA-E2A1873F7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0A2EB-0740-41B3-94BD-224BA174D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1E22C-B3B4-4A31-AF26-DEA96141A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A03A-31C2-4562-B955-BC0D04CB4CE9}" type="datetimeFigureOut">
              <a:rPr lang="en-GB" smtClean="0"/>
              <a:t>18/04/20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856CA-A018-46AF-A618-3890D58C8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E81DA-A63F-4C6A-9951-5FD23569B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33E7-3681-4C24-A089-8D21DC447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34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0A62B-C7F3-4D20-A23B-B42C1B425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429C9-D6E0-48B9-A96F-E823C462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5A03A-31C2-4562-B955-BC0D04CB4CE9}" type="datetimeFigureOut">
              <a:rPr lang="en-GB" smtClean="0"/>
              <a:t>18/04/20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D48AC-7C0C-4413-995D-920407C8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6A469-768D-47FF-9FB8-6BFD51280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533E7-3681-4C24-A089-8D21DC447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07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EF7B62-D691-424E-A9B6-3856F166D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5A03A-31C2-4562-B955-BC0D04CB4CE9}" type="datetimeFigureOut">
              <a:rPr lang="en-GB" smtClean="0"/>
              <a:t>18/04/20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301979-BE6E-41D4-BAB7-9365A582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CAB61-1081-44A6-B115-C9D641787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533E7-3681-4C24-A089-8D21DC447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9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337065-1FD1-4341-BAF5-7A0B9D649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D3DC2-03BB-4B1C-8B06-7415D88D6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6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C5AECA24-D082-4B42-B516-1E24E2D36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6"/>
          <a:stretch/>
        </p:blipFill>
        <p:spPr>
          <a:xfrm>
            <a:off x="0" y="0"/>
            <a:ext cx="12403456" cy="6902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31CC22-C729-4E3E-AF64-C029B5899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1278" y="230982"/>
            <a:ext cx="12314556" cy="1655762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Hysteresis in globalisation: Thinking ahead on trade after Covid19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FF6B2-3ECE-4388-A90D-E266F44D6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9600" y="5429250"/>
            <a:ext cx="9213850" cy="9715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Richard Baldwin</a:t>
            </a:r>
          </a:p>
          <a:p>
            <a:r>
              <a:rPr lang="en-GB" dirty="0"/>
              <a:t>Graduate Institute, Geneva</a:t>
            </a:r>
          </a:p>
        </p:txBody>
      </p:sp>
    </p:spTree>
    <p:extLst>
      <p:ext uri="{BB962C8B-B14F-4D97-AF65-F5344CB8AC3E}">
        <p14:creationId xmlns:p14="http://schemas.microsoft.com/office/powerpoint/2010/main" val="1318123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87">
            <a:extLst>
              <a:ext uri="{FF2B5EF4-FFF2-40B4-BE49-F238E27FC236}">
                <a16:creationId xmlns:a16="http://schemas.microsoft.com/office/drawing/2014/main" id="{910EAB37-D666-4929-88D1-2F9DC820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IV. Mindsets &amp; risk attitudes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F1CC8C-C215-499B-84DF-6CE640CF0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Psychology and shocks: </a:t>
            </a:r>
          </a:p>
          <a:p>
            <a:pPr lvl="1"/>
            <a:r>
              <a:rPr lang="en-GB" dirty="0"/>
              <a:t>‘Depression Babies’ &amp; equity holdings, </a:t>
            </a:r>
            <a:r>
              <a:rPr lang="en-GB" dirty="0" err="1"/>
              <a:t>Malmendier</a:t>
            </a:r>
            <a:r>
              <a:rPr lang="en-GB" dirty="0"/>
              <a:t> and Nagel (2011)</a:t>
            </a:r>
          </a:p>
          <a:p>
            <a:r>
              <a:rPr lang="en-GB" dirty="0"/>
              <a:t>Habit formation</a:t>
            </a:r>
          </a:p>
          <a:p>
            <a:pPr lvl="1"/>
            <a:r>
              <a:rPr lang="en-GB" dirty="0" err="1"/>
              <a:t>Boldrin</a:t>
            </a:r>
            <a:r>
              <a:rPr lang="en-GB" dirty="0"/>
              <a:t>, </a:t>
            </a:r>
            <a:r>
              <a:rPr lang="en-GB" dirty="0" err="1"/>
              <a:t>Christiano</a:t>
            </a:r>
            <a:r>
              <a:rPr lang="en-GB" dirty="0"/>
              <a:t>, &amp; Fisher, 2001; Campbell &amp; Cochrane, 1999, habit formation and risk aversion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656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F1CC8C-C215-499B-84DF-6CE640CF0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756" y="1555780"/>
            <a:ext cx="3939875" cy="5055746"/>
          </a:xfrm>
        </p:spPr>
        <p:txBody>
          <a:bodyPr/>
          <a:lstStyle/>
          <a:p>
            <a:r>
              <a:rPr lang="en-GB" dirty="0"/>
              <a:t>Juggernaut model of trade liberalisation (Baldwin and Robert-Nicoud 2008)</a:t>
            </a:r>
          </a:p>
          <a:p>
            <a:r>
              <a:rPr lang="en-GB" dirty="0"/>
              <a:t>Protection for Sale with sunk-cost entry/exit in import competing and exporting industries</a:t>
            </a:r>
          </a:p>
          <a:p>
            <a:r>
              <a:rPr lang="en-GB" dirty="0"/>
              <a:t>Liberalisation -&gt; entry of exporters &amp; exit of import competitors</a:t>
            </a:r>
          </a:p>
          <a:p>
            <a:endParaRPr lang="en-GB" dirty="0"/>
          </a:p>
        </p:txBody>
      </p:sp>
      <p:sp>
        <p:nvSpPr>
          <p:cNvPr id="88" name="Title 87">
            <a:extLst>
              <a:ext uri="{FF2B5EF4-FFF2-40B4-BE49-F238E27FC236}">
                <a16:creationId xmlns:a16="http://schemas.microsoft.com/office/drawing/2014/main" id="{910EAB37-D666-4929-88D1-2F9DC820E4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V. Political economy organisational capital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D2BD4A-9172-42AF-9454-720431949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359" y="1555780"/>
            <a:ext cx="6785614" cy="513232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22DAEC-4D95-45A1-B763-93EBA769C9C5}"/>
              </a:ext>
            </a:extLst>
          </p:cNvPr>
          <p:cNvCxnSpPr/>
          <p:nvPr/>
        </p:nvCxnSpPr>
        <p:spPr>
          <a:xfrm flipH="1">
            <a:off x="4929526" y="1872137"/>
            <a:ext cx="3839613" cy="32329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DFDDF94-3F81-4B78-B41F-D7FDED21C14F}"/>
              </a:ext>
            </a:extLst>
          </p:cNvPr>
          <p:cNvSpPr txBox="1"/>
          <p:nvPr/>
        </p:nvSpPr>
        <p:spPr>
          <a:xfrm>
            <a:off x="6397817" y="1736140"/>
            <a:ext cx="2212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MEC with exporters also lobbying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C5EE01-4ABA-42A2-8880-B30E11EB76E2}"/>
              </a:ext>
            </a:extLst>
          </p:cNvPr>
          <p:cNvSpPr txBox="1"/>
          <p:nvPr/>
        </p:nvSpPr>
        <p:spPr>
          <a:xfrm>
            <a:off x="9079033" y="3074256"/>
            <a:ext cx="1986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Marginal producer surplus (import competitors)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53B57E-8674-4FEF-A7AE-5332D89FA876}"/>
              </a:ext>
            </a:extLst>
          </p:cNvPr>
          <p:cNvSpPr txBox="1"/>
          <p:nvPr/>
        </p:nvSpPr>
        <p:spPr>
          <a:xfrm>
            <a:off x="9657951" y="1948772"/>
            <a:ext cx="2366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Marginal economic damage to welfare</a:t>
            </a:r>
          </a:p>
        </p:txBody>
      </p:sp>
    </p:spTree>
    <p:extLst>
      <p:ext uri="{BB962C8B-B14F-4D97-AF65-F5344CB8AC3E}">
        <p14:creationId xmlns:p14="http://schemas.microsoft.com/office/powerpoint/2010/main" val="4038797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E84904-047D-484D-9A06-6F6910218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Applications to trade post-Covid</a:t>
            </a:r>
          </a:p>
        </p:txBody>
      </p:sp>
      <p:pic>
        <p:nvPicPr>
          <p:cNvPr id="7" name="Picture 6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BC9ECE88-57A0-4848-81F4-38D66B204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1422400"/>
            <a:ext cx="7480300" cy="498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24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9965A3-DBB1-4A49-A669-87FBE5B9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Trade in services – 3</a:t>
            </a:r>
            <a:r>
              <a:rPr lang="en-GB" baseline="30000" dirty="0"/>
              <a:t>rd</a:t>
            </a:r>
            <a:r>
              <a:rPr lang="en-GB" dirty="0"/>
              <a:t> Unbundling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DB1A16-4791-4867-B268-6FDBEDA74A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Massive sunk cost investment in remote work</a:t>
            </a:r>
          </a:p>
          <a:p>
            <a:pPr lvl="1"/>
            <a:r>
              <a:rPr lang="en-GB" dirty="0"/>
              <a:t>Equipment, training, cooperation &amp; data pushed online</a:t>
            </a:r>
          </a:p>
          <a:p>
            <a:r>
              <a:rPr lang="en-GB" dirty="0"/>
              <a:t>Coordination problems solved by force (multiple </a:t>
            </a:r>
            <a:r>
              <a:rPr lang="en-GB" dirty="0" err="1"/>
              <a:t>eq’ms</a:t>
            </a:r>
            <a:r>
              <a:rPr lang="en-GB" dirty="0"/>
              <a:t>)</a:t>
            </a:r>
          </a:p>
          <a:p>
            <a:r>
              <a:rPr lang="en-GB" dirty="0"/>
              <a:t>Organisation changes changed by force</a:t>
            </a:r>
          </a:p>
          <a:p>
            <a:r>
              <a:rPr lang="en-GB" dirty="0"/>
              <a:t>Telecommuting -&gt; </a:t>
            </a:r>
            <a:r>
              <a:rPr lang="en-GB" dirty="0">
                <a:solidFill>
                  <a:srgbClr val="0000FF"/>
                </a:solidFill>
              </a:rPr>
              <a:t>“telemigration” </a:t>
            </a:r>
            <a:r>
              <a:rPr lang="en-GB" dirty="0"/>
              <a:t>(Baldwin 2019) </a:t>
            </a:r>
          </a:p>
          <a:p>
            <a:endParaRPr lang="en-GB" dirty="0"/>
          </a:p>
        </p:txBody>
      </p:sp>
      <p:pic>
        <p:nvPicPr>
          <p:cNvPr id="4098" name="Picture 2" descr="Digital Transformation cartoon | Marketoonist | Tom Fishburne">
            <a:extLst>
              <a:ext uri="{FF2B5EF4-FFF2-40B4-BE49-F238E27FC236}">
                <a16:creationId xmlns:a16="http://schemas.microsoft.com/office/drawing/2014/main" id="{C8ADA37E-76E8-49EE-97C1-AE43F6B0B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850" y="1922463"/>
            <a:ext cx="5505350" cy="398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962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DCB3D-780D-4A4A-BF42-4E772BB1D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756" y="1422400"/>
            <a:ext cx="3923594" cy="5189126"/>
          </a:xfrm>
        </p:spPr>
        <p:txBody>
          <a:bodyPr>
            <a:normAutofit/>
          </a:bodyPr>
          <a:lstStyle/>
          <a:p>
            <a:r>
              <a:rPr lang="en-GB" dirty="0"/>
              <a:t>Navarro: an executive order that would aim to reduce the United States’ dependency on foreign manufacturers for medicine.</a:t>
            </a:r>
          </a:p>
          <a:p>
            <a:r>
              <a:rPr lang="en-GB" dirty="0"/>
              <a:t>“Don’t keep all your eggs in one basket – even if that basket is at home”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222ECB-5466-464D-95E0-CB97A6804E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GB" dirty="0"/>
              <a:t>Supply chains &amp; trade as insurance</a:t>
            </a:r>
          </a:p>
        </p:txBody>
      </p:sp>
      <p:pic>
        <p:nvPicPr>
          <p:cNvPr id="5124" name="Picture 4" descr="Don't Put All Your Eggs In One Crypto Basket — Steemkr">
            <a:extLst>
              <a:ext uri="{FF2B5EF4-FFF2-40B4-BE49-F238E27FC236}">
                <a16:creationId xmlns:a16="http://schemas.microsoft.com/office/drawing/2014/main" id="{C48BF6A7-4014-4531-A89E-3C36D7E8B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0" y="2864437"/>
            <a:ext cx="3301294" cy="384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eath by China author Navarro to head Trump trade council - Asia Times">
            <a:extLst>
              <a:ext uri="{FF2B5EF4-FFF2-40B4-BE49-F238E27FC236}">
                <a16:creationId xmlns:a16="http://schemas.microsoft.com/office/drawing/2014/main" id="{72865010-4EA0-47A8-955E-0F39E94ED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1493838"/>
            <a:ext cx="3808412" cy="38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439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87E628-8D91-418F-BE55-1C9ECF145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756" y="1358900"/>
            <a:ext cx="4279194" cy="5252626"/>
          </a:xfrm>
        </p:spPr>
        <p:txBody>
          <a:bodyPr>
            <a:normAutofit/>
          </a:bodyPr>
          <a:lstStyle/>
          <a:p>
            <a:r>
              <a:rPr lang="en-GB" dirty="0"/>
              <a:t>Robustness in supply sourcing </a:t>
            </a:r>
          </a:p>
          <a:p>
            <a:pPr lvl="1"/>
            <a:r>
              <a:rPr lang="en-GB" dirty="0"/>
              <a:t>Information sets changed</a:t>
            </a:r>
          </a:p>
          <a:p>
            <a:r>
              <a:rPr lang="en-GB" dirty="0"/>
              <a:t>What really changed? </a:t>
            </a:r>
          </a:p>
          <a:p>
            <a:pPr lvl="1"/>
            <a:r>
              <a:rPr lang="en-GB" dirty="0"/>
              <a:t>Floods, earthquakes, GFC, etc</a:t>
            </a:r>
          </a:p>
          <a:p>
            <a:pPr lvl="1"/>
            <a:r>
              <a:rPr lang="en-GB" dirty="0"/>
              <a:t>Permanent change will require government subsidies, government administered or mandated stockpiles, or regulatory requirements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9084E3-2466-49BA-8E66-54E0535B09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5916507" cy="1325563"/>
          </a:xfrm>
        </p:spPr>
        <p:txBody>
          <a:bodyPr/>
          <a:lstStyle/>
          <a:p>
            <a:r>
              <a:rPr lang="en-GB" dirty="0"/>
              <a:t>Diversified supply chains + stockpiling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9C9BC7-0B6B-4F70-B5C6-88C6F71C3308}"/>
              </a:ext>
            </a:extLst>
          </p:cNvPr>
          <p:cNvGrpSpPr/>
          <p:nvPr/>
        </p:nvGrpSpPr>
        <p:grpSpPr>
          <a:xfrm>
            <a:off x="6428918" y="1719444"/>
            <a:ext cx="4630617" cy="4533718"/>
            <a:chOff x="10554412" y="1989517"/>
            <a:chExt cx="4429124" cy="457618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48FE3BF-5F47-40EB-BB72-F20E4AAD4324}"/>
                </a:ext>
              </a:extLst>
            </p:cNvPr>
            <p:cNvCxnSpPr>
              <a:cxnSpLocks/>
            </p:cNvCxnSpPr>
            <p:nvPr/>
          </p:nvCxnSpPr>
          <p:spPr>
            <a:xfrm>
              <a:off x="10554413" y="1989517"/>
              <a:ext cx="0" cy="45761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83A6EC0-A641-440B-9257-D8722A7F8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54412" y="6529320"/>
              <a:ext cx="4429124" cy="1479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1323ABB-7F28-439D-9AC8-F628EAD6F802}"/>
              </a:ext>
            </a:extLst>
          </p:cNvPr>
          <p:cNvSpPr txBox="1"/>
          <p:nvPr/>
        </p:nvSpPr>
        <p:spPr>
          <a:xfrm>
            <a:off x="5544945" y="1319361"/>
            <a:ext cx="288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Reward (cost savings)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591EEA-6656-4349-85A7-C0AB7EE43138}"/>
              </a:ext>
            </a:extLst>
          </p:cNvPr>
          <p:cNvSpPr txBox="1"/>
          <p:nvPr/>
        </p:nvSpPr>
        <p:spPr>
          <a:xfrm>
            <a:off x="9522835" y="6217115"/>
            <a:ext cx="2334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/>
              <a:t>Risk of disruption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065D35-FF8E-4E9A-9B98-560C81136E92}"/>
              </a:ext>
            </a:extLst>
          </p:cNvPr>
          <p:cNvSpPr/>
          <p:nvPr/>
        </p:nvSpPr>
        <p:spPr>
          <a:xfrm>
            <a:off x="6428918" y="2780873"/>
            <a:ext cx="4597400" cy="3403600"/>
          </a:xfrm>
          <a:custGeom>
            <a:avLst/>
            <a:gdLst>
              <a:gd name="connsiteX0" fmla="*/ 0 w 4279900"/>
              <a:gd name="connsiteY0" fmla="*/ 4356100 h 4356100"/>
              <a:gd name="connsiteX1" fmla="*/ 4279900 w 4279900"/>
              <a:gd name="connsiteY1" fmla="*/ 0 h 4356100"/>
              <a:gd name="connsiteX0" fmla="*/ 0 w 4279900"/>
              <a:gd name="connsiteY0" fmla="*/ 4356100 h 4356100"/>
              <a:gd name="connsiteX1" fmla="*/ 4279900 w 4279900"/>
              <a:gd name="connsiteY1" fmla="*/ 0 h 4356100"/>
              <a:gd name="connsiteX0" fmla="*/ 0 w 4279900"/>
              <a:gd name="connsiteY0" fmla="*/ 4356100 h 4356100"/>
              <a:gd name="connsiteX1" fmla="*/ 4279900 w 4279900"/>
              <a:gd name="connsiteY1" fmla="*/ 0 h 4356100"/>
              <a:gd name="connsiteX0" fmla="*/ 0 w 4597400"/>
              <a:gd name="connsiteY0" fmla="*/ 3403600 h 3403600"/>
              <a:gd name="connsiteX1" fmla="*/ 4597400 w 4597400"/>
              <a:gd name="connsiteY1" fmla="*/ 0 h 3403600"/>
              <a:gd name="connsiteX0" fmla="*/ 0 w 4597400"/>
              <a:gd name="connsiteY0" fmla="*/ 3403600 h 3403600"/>
              <a:gd name="connsiteX1" fmla="*/ 4597400 w 4597400"/>
              <a:gd name="connsiteY1" fmla="*/ 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97400" h="3403600">
                <a:moveTo>
                  <a:pt x="0" y="3403600"/>
                </a:moveTo>
                <a:cubicBezTo>
                  <a:pt x="550333" y="1519767"/>
                  <a:pt x="2853267" y="385233"/>
                  <a:pt x="459740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C9AE1F-4474-42F5-8E5D-9BAAD994E572}"/>
              </a:ext>
            </a:extLst>
          </p:cNvPr>
          <p:cNvSpPr txBox="1"/>
          <p:nvPr/>
        </p:nvSpPr>
        <p:spPr>
          <a:xfrm>
            <a:off x="9667875" y="3067903"/>
            <a:ext cx="2100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Risk-reward frontier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EBCB3E1-FE31-498F-9182-6721B284BF5A}"/>
              </a:ext>
            </a:extLst>
          </p:cNvPr>
          <p:cNvSpPr/>
          <p:nvPr/>
        </p:nvSpPr>
        <p:spPr>
          <a:xfrm flipH="1" flipV="1">
            <a:off x="6585810" y="1968499"/>
            <a:ext cx="3497989" cy="2493215"/>
          </a:xfrm>
          <a:custGeom>
            <a:avLst/>
            <a:gdLst>
              <a:gd name="connsiteX0" fmla="*/ 0 w 4279900"/>
              <a:gd name="connsiteY0" fmla="*/ 4356100 h 4356100"/>
              <a:gd name="connsiteX1" fmla="*/ 4279900 w 4279900"/>
              <a:gd name="connsiteY1" fmla="*/ 0 h 4356100"/>
              <a:gd name="connsiteX0" fmla="*/ 0 w 4279900"/>
              <a:gd name="connsiteY0" fmla="*/ 4356100 h 4356100"/>
              <a:gd name="connsiteX1" fmla="*/ 4279900 w 4279900"/>
              <a:gd name="connsiteY1" fmla="*/ 0 h 4356100"/>
              <a:gd name="connsiteX0" fmla="*/ 0 w 4279900"/>
              <a:gd name="connsiteY0" fmla="*/ 4356100 h 4356100"/>
              <a:gd name="connsiteX1" fmla="*/ 4279900 w 4279900"/>
              <a:gd name="connsiteY1" fmla="*/ 0 h 4356100"/>
              <a:gd name="connsiteX0" fmla="*/ 0 w 4597400"/>
              <a:gd name="connsiteY0" fmla="*/ 3403600 h 3403600"/>
              <a:gd name="connsiteX1" fmla="*/ 4597400 w 4597400"/>
              <a:gd name="connsiteY1" fmla="*/ 0 h 3403600"/>
              <a:gd name="connsiteX0" fmla="*/ 0 w 4597400"/>
              <a:gd name="connsiteY0" fmla="*/ 3403600 h 3403600"/>
              <a:gd name="connsiteX1" fmla="*/ 4597400 w 4597400"/>
              <a:gd name="connsiteY1" fmla="*/ 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97400" h="3403600">
                <a:moveTo>
                  <a:pt x="0" y="3403600"/>
                </a:moveTo>
                <a:cubicBezTo>
                  <a:pt x="550333" y="1519767"/>
                  <a:pt x="2853267" y="385233"/>
                  <a:pt x="45974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25516B-816A-45F9-B942-C6D4228C2CED}"/>
              </a:ext>
            </a:extLst>
          </p:cNvPr>
          <p:cNvSpPr txBox="1"/>
          <p:nvPr/>
        </p:nvSpPr>
        <p:spPr>
          <a:xfrm>
            <a:off x="9572040" y="1574929"/>
            <a:ext cx="2452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Indifference curve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AF379F6-2874-43B3-B286-296AFB1C3F9F}"/>
              </a:ext>
            </a:extLst>
          </p:cNvPr>
          <p:cNvSpPr/>
          <p:nvPr/>
        </p:nvSpPr>
        <p:spPr>
          <a:xfrm>
            <a:off x="8431889" y="3594100"/>
            <a:ext cx="323877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0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5B3623-83FE-4D85-B9DE-1C88E973C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Intellectual property rights for drugs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8A316-B568-4C60-B0A4-1C0F753BB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2017 WTO amendment to TRIP agreement</a:t>
            </a:r>
          </a:p>
          <a:p>
            <a:pPr lvl="1"/>
            <a:r>
              <a:rPr lang="en-GB" dirty="0"/>
              <a:t>HIV, TB, malaria drugs – generics allowed from 3</a:t>
            </a:r>
            <a:r>
              <a:rPr lang="en-GB" baseline="30000" dirty="0"/>
              <a:t>rd</a:t>
            </a:r>
            <a:r>
              <a:rPr lang="en-GB" dirty="0"/>
              <a:t> nations to poor nations without licencing</a:t>
            </a:r>
          </a:p>
          <a:p>
            <a:r>
              <a:rPr lang="en-GB" dirty="0"/>
              <a:t>Likely to happen again with COVID-linked drugs</a:t>
            </a:r>
          </a:p>
          <a:p>
            <a:endParaRPr lang="en-GB" dirty="0"/>
          </a:p>
          <a:p>
            <a:r>
              <a:rPr lang="en-GB" dirty="0"/>
              <a:t>NB: GATT history on export restrictions &amp; national security concerns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860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C20931-FCBA-4C5C-B71E-8829BD8A4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 – thanks for listening</a:t>
            </a:r>
          </a:p>
        </p:txBody>
      </p:sp>
      <p:pic>
        <p:nvPicPr>
          <p:cNvPr id="3" name="Picture 2" descr="A picture containing water, ocean, blue, large&#10;&#10;Description automatically generated">
            <a:extLst>
              <a:ext uri="{FF2B5EF4-FFF2-40B4-BE49-F238E27FC236}">
                <a16:creationId xmlns:a16="http://schemas.microsoft.com/office/drawing/2014/main" id="{4E1160B1-9BC6-4A0E-939B-4D0F979E1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06" y="1599142"/>
            <a:ext cx="4762500" cy="489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1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23A49-2FC1-491C-9ABB-55247B68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Talk in three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5CDAE-18AB-452C-9F5B-0525FB94A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14850" cy="4351338"/>
          </a:xfrm>
        </p:spPr>
        <p:txBody>
          <a:bodyPr/>
          <a:lstStyle/>
          <a:p>
            <a:r>
              <a:rPr lang="en-GB" dirty="0"/>
              <a:t>This shock is different</a:t>
            </a:r>
          </a:p>
          <a:p>
            <a:r>
              <a:rPr lang="en-GB" dirty="0"/>
              <a:t>Thinking about permanent changes</a:t>
            </a:r>
          </a:p>
          <a:p>
            <a:r>
              <a:rPr lang="en-GB" dirty="0"/>
              <a:t>Applications to trade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1259A6-2EC9-45CF-9CD0-0D1D8B05B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050" y="681036"/>
            <a:ext cx="6712169" cy="51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0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296EFD-7CBA-47DB-931C-39382F8A90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>
                <a:solidFill>
                  <a:srgbClr val="0000FF"/>
                </a:solidFill>
              </a:rPr>
              <a:t>This time is different</a:t>
            </a:r>
          </a:p>
          <a:p>
            <a:r>
              <a:rPr lang="en-GB" dirty="0"/>
              <a:t>Nature of the “COVID concussion”</a:t>
            </a:r>
          </a:p>
          <a:p>
            <a:pPr marL="0" indent="0">
              <a:buNone/>
            </a:pPr>
            <a:r>
              <a:rPr lang="en-GB" dirty="0"/>
              <a:t>As in 2008-09:</a:t>
            </a:r>
          </a:p>
          <a:p>
            <a:r>
              <a:rPr lang="en-GB" dirty="0"/>
              <a:t>Sudden, severe, synchronised</a:t>
            </a:r>
          </a:p>
          <a:p>
            <a:pPr marL="0" indent="0">
              <a:buNone/>
            </a:pPr>
            <a:r>
              <a:rPr lang="en-GB" u="sng" dirty="0"/>
              <a:t>New elements: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Hit all the biggest traders/</a:t>
            </a:r>
            <a:r>
              <a:rPr lang="en-GB" dirty="0" err="1"/>
              <a:t>manuf</a:t>
            </a:r>
            <a:r>
              <a:rPr lang="en-GB" dirty="0"/>
              <a:t> within 2 months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Manufacturing more integrated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…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7DF20D-A4D8-4B5A-98A4-941C5EFC9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816" y="3513981"/>
            <a:ext cx="6055110" cy="328569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3F03136-F480-438E-B422-8A0ADBEB3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16" y="103953"/>
            <a:ext cx="61150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67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273D1E-8C7E-4A5F-BE83-2611B8F79A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GB" dirty="0"/>
              <a:t>Supply chain contagion &amp; reinfection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005415B-A6FD-4EF6-9F32-FD0B2689C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302" y="376002"/>
            <a:ext cx="7675150" cy="508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19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D32AB1-9E76-419F-8642-2B30855618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00FF"/>
                </a:solidFill>
              </a:rPr>
              <a:t>Thinking about change</a:t>
            </a:r>
          </a:p>
          <a:p>
            <a:r>
              <a:rPr lang="en-GB" dirty="0"/>
              <a:t>Persistent change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“Woolly and wishful” thinking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Structural models of why things are the why they are 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3D853-A371-42F4-B181-AFB54B8CC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962" y="122049"/>
            <a:ext cx="8023031" cy="65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2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3A8840-C84D-44B9-8311-61978E84B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Hysteresis in Trade (1986)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D354C-6532-4CBE-8D7E-1BF9F189D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Hysteresis = Path-dependence </a:t>
            </a:r>
          </a:p>
          <a:p>
            <a:pPr lvl="1"/>
            <a:r>
              <a:rPr lang="en-GB" dirty="0"/>
              <a:t>Temporary shocks cause permanent change only in hysteretic models</a:t>
            </a:r>
          </a:p>
          <a:p>
            <a:r>
              <a:rPr lang="en-GB" dirty="0"/>
              <a:t>What sorts of models/economic-logics admit hysteresis?</a:t>
            </a:r>
          </a:p>
          <a:p>
            <a:r>
              <a:rPr lang="en-GB" dirty="0"/>
              <a:t>Consider 5 classes of models</a:t>
            </a:r>
          </a:p>
        </p:txBody>
      </p:sp>
    </p:spTree>
    <p:extLst>
      <p:ext uri="{BB962C8B-B14F-4D97-AF65-F5344CB8AC3E}">
        <p14:creationId xmlns:p14="http://schemas.microsoft.com/office/powerpoint/2010/main" val="97180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635B-61CA-4D33-A79B-65B35BACE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I. Multiple equilibrium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1C4C4-8734-4683-A1BD-54A8D684C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Shock knocks situation from one </a:t>
            </a:r>
            <a:r>
              <a:rPr lang="en-GB" dirty="0" err="1"/>
              <a:t>eq’m</a:t>
            </a:r>
            <a:r>
              <a:rPr lang="en-GB" dirty="0"/>
              <a:t> to another</a:t>
            </a:r>
          </a:p>
          <a:p>
            <a:r>
              <a:rPr lang="en-GB" dirty="0"/>
              <a:t>Game theory, </a:t>
            </a:r>
            <a:r>
              <a:rPr lang="en-GB" dirty="0" err="1"/>
              <a:t>e.g</a:t>
            </a:r>
            <a:r>
              <a:rPr lang="en-GB" dirty="0"/>
              <a:t> the “meeting game”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 NEG-like models</a:t>
            </a:r>
          </a:p>
          <a:p>
            <a:r>
              <a:rPr lang="en-GB" dirty="0"/>
              <a:t>Network models (multiple stable network configurations possible)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AE93F094-D02B-4425-8D3F-DCFD9F8A4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971610"/>
              </p:ext>
            </p:extLst>
          </p:nvPr>
        </p:nvGraphicFramePr>
        <p:xfrm>
          <a:off x="7540535" y="2357641"/>
          <a:ext cx="3020787" cy="2142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081">
                  <a:extLst>
                    <a:ext uri="{9D8B030D-6E8A-4147-A177-3AD203B41FA5}">
                      <a16:colId xmlns:a16="http://schemas.microsoft.com/office/drawing/2014/main" val="2389417079"/>
                    </a:ext>
                  </a:extLst>
                </a:gridCol>
                <a:gridCol w="919961">
                  <a:extLst>
                    <a:ext uri="{9D8B030D-6E8A-4147-A177-3AD203B41FA5}">
                      <a16:colId xmlns:a16="http://schemas.microsoft.com/office/drawing/2014/main" val="915740981"/>
                    </a:ext>
                  </a:extLst>
                </a:gridCol>
                <a:gridCol w="1237745">
                  <a:extLst>
                    <a:ext uri="{9D8B030D-6E8A-4147-A177-3AD203B41FA5}">
                      <a16:colId xmlns:a16="http://schemas.microsoft.com/office/drawing/2014/main" val="1150771948"/>
                    </a:ext>
                  </a:extLst>
                </a:gridCol>
              </a:tblGrid>
              <a:tr h="613145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</a:p>
                    <a:p>
                      <a:pPr algn="just"/>
                      <a:r>
                        <a:rPr lang="en-GB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 person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On </a:t>
                      </a:r>
                    </a:p>
                    <a:p>
                      <a:r>
                        <a:rPr lang="en-GB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phone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564349"/>
                  </a:ext>
                </a:extLst>
              </a:tr>
              <a:tr h="613145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 person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GB" dirty="0"/>
                        <a:t>, 2</a:t>
                      </a:r>
                      <a:endParaRPr lang="en-GB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r>
                        <a:rPr lang="en-GB" dirty="0"/>
                        <a:t>, 1</a:t>
                      </a:r>
                      <a:endParaRPr lang="en-GB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9785905"/>
                  </a:ext>
                </a:extLst>
              </a:tr>
              <a:tr h="86255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On phone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r>
                        <a:rPr lang="en-GB" dirty="0"/>
                        <a:t>, 1</a:t>
                      </a:r>
                      <a:endParaRPr lang="en-GB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en-GB" dirty="0"/>
                        <a:t>, 3</a:t>
                      </a:r>
                      <a:endParaRPr lang="en-GB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242219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671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54D7F092-C980-4E02-AD86-C0637118CD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400" dirty="0">
                <a:solidFill>
                  <a:srgbClr val="0000FF"/>
                </a:solidFill>
              </a:rPr>
              <a:t>II. Sunk-cost hysteresis models </a:t>
            </a:r>
          </a:p>
          <a:p>
            <a:r>
              <a:rPr lang="en-GB" dirty="0"/>
              <a:t>(</a:t>
            </a:r>
            <a:r>
              <a:rPr lang="en-GB" sz="2400" dirty="0"/>
              <a:t>Baldwin 1988 AER, Baldwin and Krugman 1989 QJE, Dixit 1989 QJE, </a:t>
            </a:r>
            <a:r>
              <a:rPr lang="en-GB" sz="2400" dirty="0" err="1"/>
              <a:t>Bertola</a:t>
            </a:r>
            <a:r>
              <a:rPr lang="en-GB" sz="2400" dirty="0"/>
              <a:t> and </a:t>
            </a:r>
            <a:r>
              <a:rPr lang="en-GB" sz="2400" dirty="0" err="1"/>
              <a:t>Cabellero</a:t>
            </a:r>
            <a:r>
              <a:rPr lang="en-GB" sz="2400" dirty="0"/>
              <a:t> 1994 </a:t>
            </a:r>
            <a:r>
              <a:rPr lang="en-GB" sz="2400" dirty="0" err="1"/>
              <a:t>REStud</a:t>
            </a:r>
            <a:r>
              <a:rPr lang="en-GB" dirty="0"/>
              <a:t>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72D1F8C-695B-4085-99AC-5D76495D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601" y="210726"/>
            <a:ext cx="6664531" cy="63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06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F1CC8C-C215-499B-84DF-6CE640CF0E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en-GB" sz="4400" dirty="0">
                <a:solidFill>
                  <a:srgbClr val="0000FF"/>
                </a:solidFill>
              </a:rPr>
              <a:t>Information sets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B79AA2-3CBE-41B7-B28D-166C3B28475E}"/>
              </a:ext>
            </a:extLst>
          </p:cNvPr>
          <p:cNvGrpSpPr/>
          <p:nvPr/>
        </p:nvGrpSpPr>
        <p:grpSpPr>
          <a:xfrm>
            <a:off x="5116984" y="875408"/>
            <a:ext cx="4549463" cy="4453109"/>
            <a:chOff x="6214626" y="680421"/>
            <a:chExt cx="5521451" cy="537959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001F320-4733-4075-B85B-81AE31F4BDC9}"/>
                </a:ext>
              </a:extLst>
            </p:cNvPr>
            <p:cNvSpPr/>
            <p:nvPr/>
          </p:nvSpPr>
          <p:spPr>
            <a:xfrm>
              <a:off x="6214626" y="680421"/>
              <a:ext cx="5521451" cy="53795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020388-D1B6-4E96-8313-70924895E086}"/>
                </a:ext>
              </a:extLst>
            </p:cNvPr>
            <p:cNvSpPr/>
            <p:nvPr/>
          </p:nvSpPr>
          <p:spPr>
            <a:xfrm>
              <a:off x="9361736" y="2296762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6EA205B-639A-4ED8-8725-AF376913BED3}"/>
                </a:ext>
              </a:extLst>
            </p:cNvPr>
            <p:cNvSpPr/>
            <p:nvPr/>
          </p:nvSpPr>
          <p:spPr>
            <a:xfrm>
              <a:off x="9666089" y="3281859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BD18A90-0BA7-4AF6-B35F-93CFB1AFDC29}"/>
                </a:ext>
              </a:extLst>
            </p:cNvPr>
            <p:cNvSpPr/>
            <p:nvPr/>
          </p:nvSpPr>
          <p:spPr>
            <a:xfrm>
              <a:off x="8285381" y="3120205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AF29753-2E9F-48B4-9C8D-A0E9011CB7F1}"/>
                </a:ext>
              </a:extLst>
            </p:cNvPr>
            <p:cNvSpPr/>
            <p:nvPr/>
          </p:nvSpPr>
          <p:spPr>
            <a:xfrm>
              <a:off x="9808895" y="2033523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A012FF8-8BB1-4D2E-B9B6-562D7788AB03}"/>
                </a:ext>
              </a:extLst>
            </p:cNvPr>
            <p:cNvSpPr/>
            <p:nvPr/>
          </p:nvSpPr>
          <p:spPr>
            <a:xfrm>
              <a:off x="9255123" y="3099644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4FD6B0A-2360-4068-BE05-6AC81911655F}"/>
                </a:ext>
              </a:extLst>
            </p:cNvPr>
            <p:cNvSpPr/>
            <p:nvPr/>
          </p:nvSpPr>
          <p:spPr>
            <a:xfrm>
              <a:off x="10721362" y="1967806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515F5A8-C72A-4B4A-9778-6A309DA9E592}"/>
                </a:ext>
              </a:extLst>
            </p:cNvPr>
            <p:cNvSpPr/>
            <p:nvPr/>
          </p:nvSpPr>
          <p:spPr>
            <a:xfrm>
              <a:off x="8981465" y="2249136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A7502F8-ED6C-4767-A140-90133C2F1BFE}"/>
                </a:ext>
              </a:extLst>
            </p:cNvPr>
            <p:cNvSpPr/>
            <p:nvPr/>
          </p:nvSpPr>
          <p:spPr>
            <a:xfrm>
              <a:off x="9486775" y="2669361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0D5E7-2D26-4596-9152-DB8BE11C4579}"/>
                </a:ext>
              </a:extLst>
            </p:cNvPr>
            <p:cNvSpPr/>
            <p:nvPr/>
          </p:nvSpPr>
          <p:spPr>
            <a:xfrm>
              <a:off x="9308355" y="3543969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EE44897-4CF5-4998-8C9F-FDF8267A2D18}"/>
                </a:ext>
              </a:extLst>
            </p:cNvPr>
            <p:cNvSpPr/>
            <p:nvPr/>
          </p:nvSpPr>
          <p:spPr>
            <a:xfrm>
              <a:off x="8516301" y="2793543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2C08372-7F0F-468C-958F-550DA7436D5C}"/>
                </a:ext>
              </a:extLst>
            </p:cNvPr>
            <p:cNvSpPr/>
            <p:nvPr/>
          </p:nvSpPr>
          <p:spPr>
            <a:xfrm>
              <a:off x="9414493" y="1924163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E746068-23F3-4C68-8DBF-96730172F112}"/>
                </a:ext>
              </a:extLst>
            </p:cNvPr>
            <p:cNvSpPr/>
            <p:nvPr/>
          </p:nvSpPr>
          <p:spPr>
            <a:xfrm>
              <a:off x="9074836" y="2750336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A74EDC0-B2EC-4897-AF26-012723ED4D14}"/>
                </a:ext>
              </a:extLst>
            </p:cNvPr>
            <p:cNvSpPr/>
            <p:nvPr/>
          </p:nvSpPr>
          <p:spPr>
            <a:xfrm>
              <a:off x="9891663" y="1627244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6A074E0-5C14-44A1-A49C-598B0D7640F8}"/>
                </a:ext>
              </a:extLst>
            </p:cNvPr>
            <p:cNvSpPr/>
            <p:nvPr/>
          </p:nvSpPr>
          <p:spPr>
            <a:xfrm>
              <a:off x="9705705" y="2413474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C7DEDF4-62D6-4E76-9ABC-3B1B9B300D7E}"/>
                </a:ext>
              </a:extLst>
            </p:cNvPr>
            <p:cNvSpPr/>
            <p:nvPr/>
          </p:nvSpPr>
          <p:spPr>
            <a:xfrm>
              <a:off x="10225286" y="2131186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551D693-3326-4425-B752-53C26B8DED74}"/>
                </a:ext>
              </a:extLst>
            </p:cNvPr>
            <p:cNvSpPr/>
            <p:nvPr/>
          </p:nvSpPr>
          <p:spPr>
            <a:xfrm>
              <a:off x="9775033" y="2874518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80C6B1-37BE-4623-AE1E-3AC1559911DE}"/>
                </a:ext>
              </a:extLst>
            </p:cNvPr>
            <p:cNvSpPr/>
            <p:nvPr/>
          </p:nvSpPr>
          <p:spPr>
            <a:xfrm>
              <a:off x="10455059" y="1576298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9AD4ABB-B2EF-45B2-9AD0-0F753F94E88B}"/>
                </a:ext>
              </a:extLst>
            </p:cNvPr>
            <p:cNvSpPr/>
            <p:nvPr/>
          </p:nvSpPr>
          <p:spPr>
            <a:xfrm>
              <a:off x="8729138" y="3317036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2D9FC7C-AA4D-4C96-84A6-01BA4F80CC8A}"/>
                </a:ext>
              </a:extLst>
            </p:cNvPr>
            <p:cNvSpPr/>
            <p:nvPr/>
          </p:nvSpPr>
          <p:spPr>
            <a:xfrm>
              <a:off x="10096903" y="2523927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485B1FA-8126-4822-9821-187AC0405BFE}"/>
                </a:ext>
              </a:extLst>
            </p:cNvPr>
            <p:cNvSpPr/>
            <p:nvPr/>
          </p:nvSpPr>
          <p:spPr>
            <a:xfrm>
              <a:off x="10205163" y="2866287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ED166C3-ECF5-4B4E-B086-48643B305027}"/>
                </a:ext>
              </a:extLst>
            </p:cNvPr>
            <p:cNvSpPr/>
            <p:nvPr/>
          </p:nvSpPr>
          <p:spPr>
            <a:xfrm>
              <a:off x="7523414" y="2058638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42EAED7-99C9-4F6F-A2A4-2FE538AD7097}"/>
                </a:ext>
              </a:extLst>
            </p:cNvPr>
            <p:cNvSpPr/>
            <p:nvPr/>
          </p:nvSpPr>
          <p:spPr>
            <a:xfrm>
              <a:off x="7827767" y="3043735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2408CB2-FD69-4ECF-BB5C-BB1B47459016}"/>
                </a:ext>
              </a:extLst>
            </p:cNvPr>
            <p:cNvSpPr/>
            <p:nvPr/>
          </p:nvSpPr>
          <p:spPr>
            <a:xfrm>
              <a:off x="6447059" y="2882081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387ED1E-0948-41B6-AC95-D6A9BE4F212D}"/>
                </a:ext>
              </a:extLst>
            </p:cNvPr>
            <p:cNvSpPr/>
            <p:nvPr/>
          </p:nvSpPr>
          <p:spPr>
            <a:xfrm>
              <a:off x="7970573" y="1795399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BB31280-0346-4181-BABA-92C48D40FDEC}"/>
                </a:ext>
              </a:extLst>
            </p:cNvPr>
            <p:cNvSpPr/>
            <p:nvPr/>
          </p:nvSpPr>
          <p:spPr>
            <a:xfrm>
              <a:off x="7416801" y="2861520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1876848-1C7C-4787-BCA9-0081903E2049}"/>
                </a:ext>
              </a:extLst>
            </p:cNvPr>
            <p:cNvSpPr/>
            <p:nvPr/>
          </p:nvSpPr>
          <p:spPr>
            <a:xfrm>
              <a:off x="8883040" y="1729682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2F1AC44-A196-43E1-811D-73144F8D27B0}"/>
                </a:ext>
              </a:extLst>
            </p:cNvPr>
            <p:cNvSpPr/>
            <p:nvPr/>
          </p:nvSpPr>
          <p:spPr>
            <a:xfrm>
              <a:off x="7143143" y="2011012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AA5A167-533A-4A5F-8D7F-99A572854597}"/>
                </a:ext>
              </a:extLst>
            </p:cNvPr>
            <p:cNvSpPr/>
            <p:nvPr/>
          </p:nvSpPr>
          <p:spPr>
            <a:xfrm>
              <a:off x="7627881" y="2664235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2AA20BC-0EA8-4BD0-A57E-DFFBFC0A9F06}"/>
                </a:ext>
              </a:extLst>
            </p:cNvPr>
            <p:cNvSpPr/>
            <p:nvPr/>
          </p:nvSpPr>
          <p:spPr>
            <a:xfrm>
              <a:off x="7470033" y="3305845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7D2D363-3551-4031-B45F-8514B6F923D9}"/>
                </a:ext>
              </a:extLst>
            </p:cNvPr>
            <p:cNvSpPr/>
            <p:nvPr/>
          </p:nvSpPr>
          <p:spPr>
            <a:xfrm>
              <a:off x="6677979" y="2555419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2554CA5-3CED-4052-BBD0-D47BD96A9A32}"/>
                </a:ext>
              </a:extLst>
            </p:cNvPr>
            <p:cNvSpPr/>
            <p:nvPr/>
          </p:nvSpPr>
          <p:spPr>
            <a:xfrm>
              <a:off x="7576171" y="1686039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0125DEA-2F74-40DE-88A4-1989C88D9783}"/>
                </a:ext>
              </a:extLst>
            </p:cNvPr>
            <p:cNvSpPr/>
            <p:nvPr/>
          </p:nvSpPr>
          <p:spPr>
            <a:xfrm>
              <a:off x="7236514" y="2512212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EB781E7-D0CC-45AD-B3F2-222EEE058AB0}"/>
                </a:ext>
              </a:extLst>
            </p:cNvPr>
            <p:cNvSpPr/>
            <p:nvPr/>
          </p:nvSpPr>
          <p:spPr>
            <a:xfrm>
              <a:off x="8053341" y="1389120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D2193EA-936E-448F-8B8D-CCCD3FC8F7F5}"/>
                </a:ext>
              </a:extLst>
            </p:cNvPr>
            <p:cNvSpPr/>
            <p:nvPr/>
          </p:nvSpPr>
          <p:spPr>
            <a:xfrm>
              <a:off x="7867383" y="2175350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66735DA-1300-4F0D-AD5B-F8BCD79A621A}"/>
                </a:ext>
              </a:extLst>
            </p:cNvPr>
            <p:cNvSpPr/>
            <p:nvPr/>
          </p:nvSpPr>
          <p:spPr>
            <a:xfrm>
              <a:off x="8386964" y="1893062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3BFDEA3-5E3F-44F5-A7A2-51191AAAC215}"/>
                </a:ext>
              </a:extLst>
            </p:cNvPr>
            <p:cNvSpPr/>
            <p:nvPr/>
          </p:nvSpPr>
          <p:spPr>
            <a:xfrm>
              <a:off x="7936711" y="2636394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BD17743-7409-49A8-9E4B-B5AFA3EC20C3}"/>
                </a:ext>
              </a:extLst>
            </p:cNvPr>
            <p:cNvSpPr/>
            <p:nvPr/>
          </p:nvSpPr>
          <p:spPr>
            <a:xfrm>
              <a:off x="8514076" y="1431871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195DADD-3C79-40B1-978D-D25762B1A9DF}"/>
                </a:ext>
              </a:extLst>
            </p:cNvPr>
            <p:cNvSpPr/>
            <p:nvPr/>
          </p:nvSpPr>
          <p:spPr>
            <a:xfrm>
              <a:off x="6890816" y="3078912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C5793B2-B3A1-4FB0-8794-B6C099CCB95F}"/>
                </a:ext>
              </a:extLst>
            </p:cNvPr>
            <p:cNvSpPr/>
            <p:nvPr/>
          </p:nvSpPr>
          <p:spPr>
            <a:xfrm>
              <a:off x="8258581" y="2285803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9D3A84F-5410-4383-BD67-8939C4021224}"/>
                </a:ext>
              </a:extLst>
            </p:cNvPr>
            <p:cNvSpPr/>
            <p:nvPr/>
          </p:nvSpPr>
          <p:spPr>
            <a:xfrm>
              <a:off x="8366841" y="2628163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B4CDB15-0AE1-439E-9286-F2FB47E6981B}"/>
                </a:ext>
              </a:extLst>
            </p:cNvPr>
            <p:cNvSpPr/>
            <p:nvPr/>
          </p:nvSpPr>
          <p:spPr>
            <a:xfrm>
              <a:off x="7832967" y="3916021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74E9A94-1669-4A20-9AAC-2EA395B45CBA}"/>
                </a:ext>
              </a:extLst>
            </p:cNvPr>
            <p:cNvSpPr/>
            <p:nvPr/>
          </p:nvSpPr>
          <p:spPr>
            <a:xfrm>
              <a:off x="8137320" y="4901118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289DB9A-6064-4496-9A96-D41551271A73}"/>
                </a:ext>
              </a:extLst>
            </p:cNvPr>
            <p:cNvSpPr/>
            <p:nvPr/>
          </p:nvSpPr>
          <p:spPr>
            <a:xfrm>
              <a:off x="6756612" y="4739464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2103282-AEA9-4EC2-8E5F-61F9024E7C5D}"/>
                </a:ext>
              </a:extLst>
            </p:cNvPr>
            <p:cNvSpPr/>
            <p:nvPr/>
          </p:nvSpPr>
          <p:spPr>
            <a:xfrm>
              <a:off x="8280126" y="3652782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0CE399C-3F29-4EA8-AEB4-6529CA262876}"/>
                </a:ext>
              </a:extLst>
            </p:cNvPr>
            <p:cNvSpPr/>
            <p:nvPr/>
          </p:nvSpPr>
          <p:spPr>
            <a:xfrm>
              <a:off x="7726354" y="4718903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EBAA71-4294-41E9-9E9A-EC164C63CB54}"/>
                </a:ext>
              </a:extLst>
            </p:cNvPr>
            <p:cNvSpPr/>
            <p:nvPr/>
          </p:nvSpPr>
          <p:spPr>
            <a:xfrm>
              <a:off x="9192593" y="3587065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DFF8A0A-9884-4CC0-A648-BFFF75571A96}"/>
                </a:ext>
              </a:extLst>
            </p:cNvPr>
            <p:cNvSpPr/>
            <p:nvPr/>
          </p:nvSpPr>
          <p:spPr>
            <a:xfrm>
              <a:off x="7452696" y="3868395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F730D5-90DC-4CC8-BD46-E21708794CF3}"/>
                </a:ext>
              </a:extLst>
            </p:cNvPr>
            <p:cNvSpPr/>
            <p:nvPr/>
          </p:nvSpPr>
          <p:spPr>
            <a:xfrm>
              <a:off x="7958006" y="4288620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01EEE98-A964-4FE8-B48F-E24AD25C6D14}"/>
                </a:ext>
              </a:extLst>
            </p:cNvPr>
            <p:cNvSpPr/>
            <p:nvPr/>
          </p:nvSpPr>
          <p:spPr>
            <a:xfrm>
              <a:off x="7779586" y="5163228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D0415B6-4AA4-4151-93F4-33F519883D64}"/>
                </a:ext>
              </a:extLst>
            </p:cNvPr>
            <p:cNvSpPr/>
            <p:nvPr/>
          </p:nvSpPr>
          <p:spPr>
            <a:xfrm>
              <a:off x="6987532" y="4412802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D7FC605-8B43-46FD-98CD-8DEBA1A057C2}"/>
                </a:ext>
              </a:extLst>
            </p:cNvPr>
            <p:cNvSpPr/>
            <p:nvPr/>
          </p:nvSpPr>
          <p:spPr>
            <a:xfrm>
              <a:off x="7885724" y="3543422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DC51B92-F0A3-49BB-983D-CBF433E01C98}"/>
                </a:ext>
              </a:extLst>
            </p:cNvPr>
            <p:cNvSpPr/>
            <p:nvPr/>
          </p:nvSpPr>
          <p:spPr>
            <a:xfrm>
              <a:off x="7546067" y="4369595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6734E8B-BD2C-49B3-BDD6-003ECEEBF1FA}"/>
                </a:ext>
              </a:extLst>
            </p:cNvPr>
            <p:cNvSpPr/>
            <p:nvPr/>
          </p:nvSpPr>
          <p:spPr>
            <a:xfrm>
              <a:off x="8467792" y="3398011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8DE5C84-B7BB-4FC5-A6C5-5C8C41733103}"/>
                </a:ext>
              </a:extLst>
            </p:cNvPr>
            <p:cNvSpPr/>
            <p:nvPr/>
          </p:nvSpPr>
          <p:spPr>
            <a:xfrm>
              <a:off x="8176936" y="4032733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6CB3072-CB3E-4721-9A33-762164574740}"/>
                </a:ext>
              </a:extLst>
            </p:cNvPr>
            <p:cNvSpPr/>
            <p:nvPr/>
          </p:nvSpPr>
          <p:spPr>
            <a:xfrm>
              <a:off x="8696517" y="3750445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2961F52-57EE-411D-9401-C690056BA614}"/>
                </a:ext>
              </a:extLst>
            </p:cNvPr>
            <p:cNvSpPr/>
            <p:nvPr/>
          </p:nvSpPr>
          <p:spPr>
            <a:xfrm>
              <a:off x="8246264" y="4493777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A028379-9C58-45FA-A749-F7E570C9CF37}"/>
                </a:ext>
              </a:extLst>
            </p:cNvPr>
            <p:cNvSpPr/>
            <p:nvPr/>
          </p:nvSpPr>
          <p:spPr>
            <a:xfrm>
              <a:off x="8926290" y="3195557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AA7162A-8E2C-471E-95AA-3AD3FC380AA8}"/>
                </a:ext>
              </a:extLst>
            </p:cNvPr>
            <p:cNvSpPr/>
            <p:nvPr/>
          </p:nvSpPr>
          <p:spPr>
            <a:xfrm>
              <a:off x="7200369" y="4936295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CAC6470-4F5C-4CA2-AF0D-4A8F605C0793}"/>
                </a:ext>
              </a:extLst>
            </p:cNvPr>
            <p:cNvSpPr/>
            <p:nvPr/>
          </p:nvSpPr>
          <p:spPr>
            <a:xfrm>
              <a:off x="8568134" y="4143186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CEFF37F-0B54-49B8-B5C1-C230B4CF50A0}"/>
                </a:ext>
              </a:extLst>
            </p:cNvPr>
            <p:cNvSpPr/>
            <p:nvPr/>
          </p:nvSpPr>
          <p:spPr>
            <a:xfrm>
              <a:off x="8676394" y="4485546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E64284C-5737-4FF3-B0A5-4CD30BFF8B04}"/>
                </a:ext>
              </a:extLst>
            </p:cNvPr>
            <p:cNvSpPr/>
            <p:nvPr/>
          </p:nvSpPr>
          <p:spPr>
            <a:xfrm>
              <a:off x="9809417" y="4206538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EC85D5B-6036-463A-9DDE-7C28BBFB8370}"/>
                </a:ext>
              </a:extLst>
            </p:cNvPr>
            <p:cNvSpPr/>
            <p:nvPr/>
          </p:nvSpPr>
          <p:spPr>
            <a:xfrm>
              <a:off x="10113770" y="5191635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E3B71BC-3F5B-4C85-BD6A-2B3F3FE7E361}"/>
                </a:ext>
              </a:extLst>
            </p:cNvPr>
            <p:cNvSpPr/>
            <p:nvPr/>
          </p:nvSpPr>
          <p:spPr>
            <a:xfrm>
              <a:off x="8733062" y="5029981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FBACA4A-2FFC-4588-B485-54DA0839BE0C}"/>
                </a:ext>
              </a:extLst>
            </p:cNvPr>
            <p:cNvSpPr/>
            <p:nvPr/>
          </p:nvSpPr>
          <p:spPr>
            <a:xfrm>
              <a:off x="10256576" y="3943299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A9332A8-7B70-4C2C-B8BA-20F8ACAFAE56}"/>
                </a:ext>
              </a:extLst>
            </p:cNvPr>
            <p:cNvSpPr/>
            <p:nvPr/>
          </p:nvSpPr>
          <p:spPr>
            <a:xfrm>
              <a:off x="9702804" y="5009420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055BF34-A277-467F-A951-5A9742F2EE1F}"/>
                </a:ext>
              </a:extLst>
            </p:cNvPr>
            <p:cNvSpPr/>
            <p:nvPr/>
          </p:nvSpPr>
          <p:spPr>
            <a:xfrm>
              <a:off x="11169043" y="3877582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E81C431-C531-4B36-AE74-3B1B66FD4626}"/>
                </a:ext>
              </a:extLst>
            </p:cNvPr>
            <p:cNvSpPr/>
            <p:nvPr/>
          </p:nvSpPr>
          <p:spPr>
            <a:xfrm>
              <a:off x="9429146" y="4158912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928A324-6456-47FD-BB1C-BED454A22A4F}"/>
                </a:ext>
              </a:extLst>
            </p:cNvPr>
            <p:cNvSpPr/>
            <p:nvPr/>
          </p:nvSpPr>
          <p:spPr>
            <a:xfrm>
              <a:off x="9934456" y="4579137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0562B84-F51A-4CD1-9E74-66B8859D2EC8}"/>
                </a:ext>
              </a:extLst>
            </p:cNvPr>
            <p:cNvSpPr/>
            <p:nvPr/>
          </p:nvSpPr>
          <p:spPr>
            <a:xfrm>
              <a:off x="9756036" y="5453745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EE20012-F405-40C7-8E55-A655DC1B100E}"/>
                </a:ext>
              </a:extLst>
            </p:cNvPr>
            <p:cNvSpPr/>
            <p:nvPr/>
          </p:nvSpPr>
          <p:spPr>
            <a:xfrm>
              <a:off x="8963982" y="4703319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9E30780-33C2-4E94-959F-D2DC8A931BE3}"/>
                </a:ext>
              </a:extLst>
            </p:cNvPr>
            <p:cNvSpPr/>
            <p:nvPr/>
          </p:nvSpPr>
          <p:spPr>
            <a:xfrm>
              <a:off x="9862174" y="3833939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B47EC78-8C02-4617-B06F-512069EFAC27}"/>
                </a:ext>
              </a:extLst>
            </p:cNvPr>
            <p:cNvSpPr/>
            <p:nvPr/>
          </p:nvSpPr>
          <p:spPr>
            <a:xfrm>
              <a:off x="9522517" y="4660112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DA2749-928C-4ABC-96E6-890F5D5A8A88}"/>
                </a:ext>
              </a:extLst>
            </p:cNvPr>
            <p:cNvSpPr/>
            <p:nvPr/>
          </p:nvSpPr>
          <p:spPr>
            <a:xfrm>
              <a:off x="10339344" y="3537020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3BCD487-26CE-4744-AD6D-155D0E885159}"/>
                </a:ext>
              </a:extLst>
            </p:cNvPr>
            <p:cNvSpPr/>
            <p:nvPr/>
          </p:nvSpPr>
          <p:spPr>
            <a:xfrm>
              <a:off x="10153386" y="4323250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62AF01D-C68A-444E-8AD6-FAD45E2ABD44}"/>
                </a:ext>
              </a:extLst>
            </p:cNvPr>
            <p:cNvSpPr/>
            <p:nvPr/>
          </p:nvSpPr>
          <p:spPr>
            <a:xfrm>
              <a:off x="10672967" y="4040962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6D1B50-B42D-4CBB-9632-1132036DD383}"/>
                </a:ext>
              </a:extLst>
            </p:cNvPr>
            <p:cNvSpPr/>
            <p:nvPr/>
          </p:nvSpPr>
          <p:spPr>
            <a:xfrm>
              <a:off x="10222714" y="4784294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40A2332-8F14-4F46-9F1D-023BF82A88A6}"/>
                </a:ext>
              </a:extLst>
            </p:cNvPr>
            <p:cNvSpPr/>
            <p:nvPr/>
          </p:nvSpPr>
          <p:spPr>
            <a:xfrm>
              <a:off x="10902740" y="3486074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2E80CAA-9496-4392-9A92-C9907FBCB34E}"/>
                </a:ext>
              </a:extLst>
            </p:cNvPr>
            <p:cNvSpPr/>
            <p:nvPr/>
          </p:nvSpPr>
          <p:spPr>
            <a:xfrm>
              <a:off x="9176819" y="5226812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8C7A10D-85A5-4370-9843-60AA49EEF614}"/>
                </a:ext>
              </a:extLst>
            </p:cNvPr>
            <p:cNvSpPr/>
            <p:nvPr/>
          </p:nvSpPr>
          <p:spPr>
            <a:xfrm>
              <a:off x="10544584" y="4433703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FED31E9-4763-4F6E-ABCF-983747098041}"/>
                </a:ext>
              </a:extLst>
            </p:cNvPr>
            <p:cNvSpPr/>
            <p:nvPr/>
          </p:nvSpPr>
          <p:spPr>
            <a:xfrm>
              <a:off x="10652844" y="4776063"/>
              <a:ext cx="159370" cy="161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5515885-0B51-453E-8001-B5A35F92AAED}"/>
                </a:ext>
              </a:extLst>
            </p:cNvPr>
            <p:cNvSpPr/>
            <p:nvPr/>
          </p:nvSpPr>
          <p:spPr>
            <a:xfrm>
              <a:off x="6987532" y="1228725"/>
              <a:ext cx="2266010" cy="2104048"/>
            </a:xfrm>
            <a:custGeom>
              <a:avLst/>
              <a:gdLst>
                <a:gd name="connsiteX0" fmla="*/ 152400 w 2305054"/>
                <a:gd name="connsiteY0" fmla="*/ 523875 h 1400175"/>
                <a:gd name="connsiteX1" fmla="*/ 180975 w 2305054"/>
                <a:gd name="connsiteY1" fmla="*/ 504825 h 1400175"/>
                <a:gd name="connsiteX2" fmla="*/ 238125 w 2305054"/>
                <a:gd name="connsiteY2" fmla="*/ 457200 h 1400175"/>
                <a:gd name="connsiteX3" fmla="*/ 276225 w 2305054"/>
                <a:gd name="connsiteY3" fmla="*/ 438150 h 1400175"/>
                <a:gd name="connsiteX4" fmla="*/ 333375 w 2305054"/>
                <a:gd name="connsiteY4" fmla="*/ 400050 h 1400175"/>
                <a:gd name="connsiteX5" fmla="*/ 361950 w 2305054"/>
                <a:gd name="connsiteY5" fmla="*/ 381000 h 1400175"/>
                <a:gd name="connsiteX6" fmla="*/ 390525 w 2305054"/>
                <a:gd name="connsiteY6" fmla="*/ 371475 h 1400175"/>
                <a:gd name="connsiteX7" fmla="*/ 409575 w 2305054"/>
                <a:gd name="connsiteY7" fmla="*/ 352425 h 1400175"/>
                <a:gd name="connsiteX8" fmla="*/ 457200 w 2305054"/>
                <a:gd name="connsiteY8" fmla="*/ 333375 h 1400175"/>
                <a:gd name="connsiteX9" fmla="*/ 485775 w 2305054"/>
                <a:gd name="connsiteY9" fmla="*/ 314325 h 1400175"/>
                <a:gd name="connsiteX10" fmla="*/ 504825 w 2305054"/>
                <a:gd name="connsiteY10" fmla="*/ 304800 h 1400175"/>
                <a:gd name="connsiteX11" fmla="*/ 523875 w 2305054"/>
                <a:gd name="connsiteY11" fmla="*/ 285750 h 1400175"/>
                <a:gd name="connsiteX12" fmla="*/ 561975 w 2305054"/>
                <a:gd name="connsiteY12" fmla="*/ 266700 h 1400175"/>
                <a:gd name="connsiteX13" fmla="*/ 590550 w 2305054"/>
                <a:gd name="connsiteY13" fmla="*/ 247650 h 1400175"/>
                <a:gd name="connsiteX14" fmla="*/ 628650 w 2305054"/>
                <a:gd name="connsiteY14" fmla="*/ 228600 h 1400175"/>
                <a:gd name="connsiteX15" fmla="*/ 666750 w 2305054"/>
                <a:gd name="connsiteY15" fmla="*/ 209550 h 1400175"/>
                <a:gd name="connsiteX16" fmla="*/ 685800 w 2305054"/>
                <a:gd name="connsiteY16" fmla="*/ 200025 h 1400175"/>
                <a:gd name="connsiteX17" fmla="*/ 704850 w 2305054"/>
                <a:gd name="connsiteY17" fmla="*/ 190500 h 1400175"/>
                <a:gd name="connsiteX18" fmla="*/ 742950 w 2305054"/>
                <a:gd name="connsiteY18" fmla="*/ 180975 h 1400175"/>
                <a:gd name="connsiteX19" fmla="*/ 762000 w 2305054"/>
                <a:gd name="connsiteY19" fmla="*/ 171450 h 1400175"/>
                <a:gd name="connsiteX20" fmla="*/ 857250 w 2305054"/>
                <a:gd name="connsiteY20" fmla="*/ 152400 h 1400175"/>
                <a:gd name="connsiteX21" fmla="*/ 895350 w 2305054"/>
                <a:gd name="connsiteY21" fmla="*/ 133350 h 1400175"/>
                <a:gd name="connsiteX22" fmla="*/ 923925 w 2305054"/>
                <a:gd name="connsiteY22" fmla="*/ 123825 h 1400175"/>
                <a:gd name="connsiteX23" fmla="*/ 962025 w 2305054"/>
                <a:gd name="connsiteY23" fmla="*/ 104775 h 1400175"/>
                <a:gd name="connsiteX24" fmla="*/ 1000125 w 2305054"/>
                <a:gd name="connsiteY24" fmla="*/ 85725 h 1400175"/>
                <a:gd name="connsiteX25" fmla="*/ 1038225 w 2305054"/>
                <a:gd name="connsiteY25" fmla="*/ 66675 h 1400175"/>
                <a:gd name="connsiteX26" fmla="*/ 1057275 w 2305054"/>
                <a:gd name="connsiteY26" fmla="*/ 57150 h 1400175"/>
                <a:gd name="connsiteX27" fmla="*/ 1104900 w 2305054"/>
                <a:gd name="connsiteY27" fmla="*/ 28575 h 1400175"/>
                <a:gd name="connsiteX28" fmla="*/ 1219200 w 2305054"/>
                <a:gd name="connsiteY28" fmla="*/ 9525 h 1400175"/>
                <a:gd name="connsiteX29" fmla="*/ 1419225 w 2305054"/>
                <a:gd name="connsiteY29" fmla="*/ 0 h 1400175"/>
                <a:gd name="connsiteX30" fmla="*/ 1514475 w 2305054"/>
                <a:gd name="connsiteY30" fmla="*/ 19050 h 1400175"/>
                <a:gd name="connsiteX31" fmla="*/ 1590675 w 2305054"/>
                <a:gd name="connsiteY31" fmla="*/ 38100 h 1400175"/>
                <a:gd name="connsiteX32" fmla="*/ 1628775 w 2305054"/>
                <a:gd name="connsiteY32" fmla="*/ 57150 h 1400175"/>
                <a:gd name="connsiteX33" fmla="*/ 1714500 w 2305054"/>
                <a:gd name="connsiteY33" fmla="*/ 85725 h 1400175"/>
                <a:gd name="connsiteX34" fmla="*/ 1743075 w 2305054"/>
                <a:gd name="connsiteY34" fmla="*/ 95250 h 1400175"/>
                <a:gd name="connsiteX35" fmla="*/ 1771650 w 2305054"/>
                <a:gd name="connsiteY35" fmla="*/ 104775 h 1400175"/>
                <a:gd name="connsiteX36" fmla="*/ 1809750 w 2305054"/>
                <a:gd name="connsiteY36" fmla="*/ 114300 h 1400175"/>
                <a:gd name="connsiteX37" fmla="*/ 1828800 w 2305054"/>
                <a:gd name="connsiteY37" fmla="*/ 123825 h 1400175"/>
                <a:gd name="connsiteX38" fmla="*/ 1857375 w 2305054"/>
                <a:gd name="connsiteY38" fmla="*/ 133350 h 1400175"/>
                <a:gd name="connsiteX39" fmla="*/ 1876425 w 2305054"/>
                <a:gd name="connsiteY39" fmla="*/ 142875 h 1400175"/>
                <a:gd name="connsiteX40" fmla="*/ 1924050 w 2305054"/>
                <a:gd name="connsiteY40" fmla="*/ 152400 h 1400175"/>
                <a:gd name="connsiteX41" fmla="*/ 2000250 w 2305054"/>
                <a:gd name="connsiteY41" fmla="*/ 180975 h 1400175"/>
                <a:gd name="connsiteX42" fmla="*/ 2028825 w 2305054"/>
                <a:gd name="connsiteY42" fmla="*/ 190500 h 1400175"/>
                <a:gd name="connsiteX43" fmla="*/ 2095500 w 2305054"/>
                <a:gd name="connsiteY43" fmla="*/ 228600 h 1400175"/>
                <a:gd name="connsiteX44" fmla="*/ 2133600 w 2305054"/>
                <a:gd name="connsiteY44" fmla="*/ 247650 h 1400175"/>
                <a:gd name="connsiteX45" fmla="*/ 2152650 w 2305054"/>
                <a:gd name="connsiteY45" fmla="*/ 257175 h 1400175"/>
                <a:gd name="connsiteX46" fmla="*/ 2200275 w 2305054"/>
                <a:gd name="connsiteY46" fmla="*/ 295275 h 1400175"/>
                <a:gd name="connsiteX47" fmla="*/ 2228850 w 2305054"/>
                <a:gd name="connsiteY47" fmla="*/ 323850 h 1400175"/>
                <a:gd name="connsiteX48" fmla="*/ 2238375 w 2305054"/>
                <a:gd name="connsiteY48" fmla="*/ 342900 h 1400175"/>
                <a:gd name="connsiteX49" fmla="*/ 2276475 w 2305054"/>
                <a:gd name="connsiteY49" fmla="*/ 381000 h 1400175"/>
                <a:gd name="connsiteX50" fmla="*/ 2295525 w 2305054"/>
                <a:gd name="connsiteY50" fmla="*/ 419100 h 1400175"/>
                <a:gd name="connsiteX51" fmla="*/ 2305050 w 2305054"/>
                <a:gd name="connsiteY51" fmla="*/ 523875 h 1400175"/>
                <a:gd name="connsiteX52" fmla="*/ 2286000 w 2305054"/>
                <a:gd name="connsiteY52" fmla="*/ 628650 h 1400175"/>
                <a:gd name="connsiteX53" fmla="*/ 2276475 w 2305054"/>
                <a:gd name="connsiteY53" fmla="*/ 666750 h 1400175"/>
                <a:gd name="connsiteX54" fmla="*/ 2247900 w 2305054"/>
                <a:gd name="connsiteY54" fmla="*/ 723900 h 1400175"/>
                <a:gd name="connsiteX55" fmla="*/ 2238375 w 2305054"/>
                <a:gd name="connsiteY55" fmla="*/ 742950 h 1400175"/>
                <a:gd name="connsiteX56" fmla="*/ 2219325 w 2305054"/>
                <a:gd name="connsiteY56" fmla="*/ 771525 h 1400175"/>
                <a:gd name="connsiteX57" fmla="*/ 2200275 w 2305054"/>
                <a:gd name="connsiteY57" fmla="*/ 809625 h 1400175"/>
                <a:gd name="connsiteX58" fmla="*/ 2190750 w 2305054"/>
                <a:gd name="connsiteY58" fmla="*/ 828675 h 1400175"/>
                <a:gd name="connsiteX59" fmla="*/ 2171700 w 2305054"/>
                <a:gd name="connsiteY59" fmla="*/ 847725 h 1400175"/>
                <a:gd name="connsiteX60" fmla="*/ 2152650 w 2305054"/>
                <a:gd name="connsiteY60" fmla="*/ 857250 h 1400175"/>
                <a:gd name="connsiteX61" fmla="*/ 2124075 w 2305054"/>
                <a:gd name="connsiteY61" fmla="*/ 885825 h 1400175"/>
                <a:gd name="connsiteX62" fmla="*/ 2114550 w 2305054"/>
                <a:gd name="connsiteY62" fmla="*/ 904875 h 1400175"/>
                <a:gd name="connsiteX63" fmla="*/ 2095500 w 2305054"/>
                <a:gd name="connsiteY63" fmla="*/ 914400 h 1400175"/>
                <a:gd name="connsiteX64" fmla="*/ 2038350 w 2305054"/>
                <a:gd name="connsiteY64" fmla="*/ 962025 h 1400175"/>
                <a:gd name="connsiteX65" fmla="*/ 1990725 w 2305054"/>
                <a:gd name="connsiteY65" fmla="*/ 1000125 h 1400175"/>
                <a:gd name="connsiteX66" fmla="*/ 1971675 w 2305054"/>
                <a:gd name="connsiteY66" fmla="*/ 1009650 h 1400175"/>
                <a:gd name="connsiteX67" fmla="*/ 1952625 w 2305054"/>
                <a:gd name="connsiteY67" fmla="*/ 1019175 h 1400175"/>
                <a:gd name="connsiteX68" fmla="*/ 1905000 w 2305054"/>
                <a:gd name="connsiteY68" fmla="*/ 1057275 h 1400175"/>
                <a:gd name="connsiteX69" fmla="*/ 1885950 w 2305054"/>
                <a:gd name="connsiteY69" fmla="*/ 1066800 h 1400175"/>
                <a:gd name="connsiteX70" fmla="*/ 1866900 w 2305054"/>
                <a:gd name="connsiteY70" fmla="*/ 1076325 h 1400175"/>
                <a:gd name="connsiteX71" fmla="*/ 1857375 w 2305054"/>
                <a:gd name="connsiteY71" fmla="*/ 1095375 h 1400175"/>
                <a:gd name="connsiteX72" fmla="*/ 1838325 w 2305054"/>
                <a:gd name="connsiteY72" fmla="*/ 1104900 h 1400175"/>
                <a:gd name="connsiteX73" fmla="*/ 1819275 w 2305054"/>
                <a:gd name="connsiteY73" fmla="*/ 1123950 h 1400175"/>
                <a:gd name="connsiteX74" fmla="*/ 1800225 w 2305054"/>
                <a:gd name="connsiteY74" fmla="*/ 1133475 h 1400175"/>
                <a:gd name="connsiteX75" fmla="*/ 1781175 w 2305054"/>
                <a:gd name="connsiteY75" fmla="*/ 1152525 h 1400175"/>
                <a:gd name="connsiteX76" fmla="*/ 1762125 w 2305054"/>
                <a:gd name="connsiteY76" fmla="*/ 1162050 h 1400175"/>
                <a:gd name="connsiteX77" fmla="*/ 1743075 w 2305054"/>
                <a:gd name="connsiteY77" fmla="*/ 1181100 h 1400175"/>
                <a:gd name="connsiteX78" fmla="*/ 1724025 w 2305054"/>
                <a:gd name="connsiteY78" fmla="*/ 1190625 h 1400175"/>
                <a:gd name="connsiteX79" fmla="*/ 1685925 w 2305054"/>
                <a:gd name="connsiteY79" fmla="*/ 1219200 h 1400175"/>
                <a:gd name="connsiteX80" fmla="*/ 1666875 w 2305054"/>
                <a:gd name="connsiteY80" fmla="*/ 1247775 h 1400175"/>
                <a:gd name="connsiteX81" fmla="*/ 1638300 w 2305054"/>
                <a:gd name="connsiteY81" fmla="*/ 1257300 h 1400175"/>
                <a:gd name="connsiteX82" fmla="*/ 1619250 w 2305054"/>
                <a:gd name="connsiteY82" fmla="*/ 1266825 h 1400175"/>
                <a:gd name="connsiteX83" fmla="*/ 1562100 w 2305054"/>
                <a:gd name="connsiteY83" fmla="*/ 1314450 h 1400175"/>
                <a:gd name="connsiteX84" fmla="*/ 1524000 w 2305054"/>
                <a:gd name="connsiteY84" fmla="*/ 1343025 h 1400175"/>
                <a:gd name="connsiteX85" fmla="*/ 1466850 w 2305054"/>
                <a:gd name="connsiteY85" fmla="*/ 1381125 h 1400175"/>
                <a:gd name="connsiteX86" fmla="*/ 1323975 w 2305054"/>
                <a:gd name="connsiteY86" fmla="*/ 1400175 h 1400175"/>
                <a:gd name="connsiteX87" fmla="*/ 1209675 w 2305054"/>
                <a:gd name="connsiteY87" fmla="*/ 1390650 h 1400175"/>
                <a:gd name="connsiteX88" fmla="*/ 1190625 w 2305054"/>
                <a:gd name="connsiteY88" fmla="*/ 1381125 h 1400175"/>
                <a:gd name="connsiteX89" fmla="*/ 1152525 w 2305054"/>
                <a:gd name="connsiteY89" fmla="*/ 1371600 h 1400175"/>
                <a:gd name="connsiteX90" fmla="*/ 1076325 w 2305054"/>
                <a:gd name="connsiteY90" fmla="*/ 1343025 h 1400175"/>
                <a:gd name="connsiteX91" fmla="*/ 1028700 w 2305054"/>
                <a:gd name="connsiteY91" fmla="*/ 1333500 h 1400175"/>
                <a:gd name="connsiteX92" fmla="*/ 990600 w 2305054"/>
                <a:gd name="connsiteY92" fmla="*/ 1323975 h 1400175"/>
                <a:gd name="connsiteX93" fmla="*/ 895350 w 2305054"/>
                <a:gd name="connsiteY93" fmla="*/ 1314450 h 1400175"/>
                <a:gd name="connsiteX94" fmla="*/ 581025 w 2305054"/>
                <a:gd name="connsiteY94" fmla="*/ 1295400 h 1400175"/>
                <a:gd name="connsiteX95" fmla="*/ 542925 w 2305054"/>
                <a:gd name="connsiteY95" fmla="*/ 1285875 h 1400175"/>
                <a:gd name="connsiteX96" fmla="*/ 457200 w 2305054"/>
                <a:gd name="connsiteY96" fmla="*/ 1266825 h 1400175"/>
                <a:gd name="connsiteX97" fmla="*/ 428625 w 2305054"/>
                <a:gd name="connsiteY97" fmla="*/ 1247775 h 1400175"/>
                <a:gd name="connsiteX98" fmla="*/ 400050 w 2305054"/>
                <a:gd name="connsiteY98" fmla="*/ 1219200 h 1400175"/>
                <a:gd name="connsiteX99" fmla="*/ 361950 w 2305054"/>
                <a:gd name="connsiteY99" fmla="*/ 1200150 h 1400175"/>
                <a:gd name="connsiteX100" fmla="*/ 304800 w 2305054"/>
                <a:gd name="connsiteY100" fmla="*/ 1162050 h 1400175"/>
                <a:gd name="connsiteX101" fmla="*/ 276225 w 2305054"/>
                <a:gd name="connsiteY101" fmla="*/ 1143000 h 1400175"/>
                <a:gd name="connsiteX102" fmla="*/ 238125 w 2305054"/>
                <a:gd name="connsiteY102" fmla="*/ 1123950 h 1400175"/>
                <a:gd name="connsiteX103" fmla="*/ 219075 w 2305054"/>
                <a:gd name="connsiteY103" fmla="*/ 1114425 h 1400175"/>
                <a:gd name="connsiteX104" fmla="*/ 152400 w 2305054"/>
                <a:gd name="connsiteY104" fmla="*/ 1057275 h 1400175"/>
                <a:gd name="connsiteX105" fmla="*/ 123825 w 2305054"/>
                <a:gd name="connsiteY105" fmla="*/ 1028700 h 1400175"/>
                <a:gd name="connsiteX106" fmla="*/ 66675 w 2305054"/>
                <a:gd name="connsiteY106" fmla="*/ 981075 h 1400175"/>
                <a:gd name="connsiteX107" fmla="*/ 47625 w 2305054"/>
                <a:gd name="connsiteY107" fmla="*/ 942975 h 1400175"/>
                <a:gd name="connsiteX108" fmla="*/ 38100 w 2305054"/>
                <a:gd name="connsiteY108" fmla="*/ 923925 h 1400175"/>
                <a:gd name="connsiteX109" fmla="*/ 19050 w 2305054"/>
                <a:gd name="connsiteY109" fmla="*/ 904875 h 1400175"/>
                <a:gd name="connsiteX110" fmla="*/ 0 w 2305054"/>
                <a:gd name="connsiteY110" fmla="*/ 866775 h 1400175"/>
                <a:gd name="connsiteX111" fmla="*/ 19050 w 2305054"/>
                <a:gd name="connsiteY111" fmla="*/ 685800 h 1400175"/>
                <a:gd name="connsiteX112" fmla="*/ 57150 w 2305054"/>
                <a:gd name="connsiteY112" fmla="*/ 619125 h 1400175"/>
                <a:gd name="connsiteX113" fmla="*/ 76200 w 2305054"/>
                <a:gd name="connsiteY113" fmla="*/ 581025 h 1400175"/>
                <a:gd name="connsiteX114" fmla="*/ 114300 w 2305054"/>
                <a:gd name="connsiteY114" fmla="*/ 552450 h 1400175"/>
                <a:gd name="connsiteX115" fmla="*/ 152400 w 2305054"/>
                <a:gd name="connsiteY115" fmla="*/ 523875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2305054" h="1400175">
                  <a:moveTo>
                    <a:pt x="152400" y="523875"/>
                  </a:moveTo>
                  <a:cubicBezTo>
                    <a:pt x="163513" y="515937"/>
                    <a:pt x="172036" y="511976"/>
                    <a:pt x="180975" y="504825"/>
                  </a:cubicBezTo>
                  <a:cubicBezTo>
                    <a:pt x="227553" y="467563"/>
                    <a:pt x="164021" y="503515"/>
                    <a:pt x="238125" y="457200"/>
                  </a:cubicBezTo>
                  <a:cubicBezTo>
                    <a:pt x="250166" y="449675"/>
                    <a:pt x="264049" y="445455"/>
                    <a:pt x="276225" y="438150"/>
                  </a:cubicBezTo>
                  <a:cubicBezTo>
                    <a:pt x="295858" y="426370"/>
                    <a:pt x="314325" y="412750"/>
                    <a:pt x="333375" y="400050"/>
                  </a:cubicBezTo>
                  <a:cubicBezTo>
                    <a:pt x="342900" y="393700"/>
                    <a:pt x="351090" y="384620"/>
                    <a:pt x="361950" y="381000"/>
                  </a:cubicBezTo>
                  <a:lnTo>
                    <a:pt x="390525" y="371475"/>
                  </a:lnTo>
                  <a:cubicBezTo>
                    <a:pt x="396875" y="365125"/>
                    <a:pt x="402391" y="357813"/>
                    <a:pt x="409575" y="352425"/>
                  </a:cubicBezTo>
                  <a:cubicBezTo>
                    <a:pt x="426220" y="339941"/>
                    <a:pt x="437990" y="342980"/>
                    <a:pt x="457200" y="333375"/>
                  </a:cubicBezTo>
                  <a:cubicBezTo>
                    <a:pt x="467439" y="328255"/>
                    <a:pt x="475959" y="320215"/>
                    <a:pt x="485775" y="314325"/>
                  </a:cubicBezTo>
                  <a:cubicBezTo>
                    <a:pt x="491863" y="310672"/>
                    <a:pt x="499145" y="309060"/>
                    <a:pt x="504825" y="304800"/>
                  </a:cubicBezTo>
                  <a:cubicBezTo>
                    <a:pt x="512009" y="299412"/>
                    <a:pt x="516403" y="290731"/>
                    <a:pt x="523875" y="285750"/>
                  </a:cubicBezTo>
                  <a:cubicBezTo>
                    <a:pt x="535689" y="277874"/>
                    <a:pt x="550161" y="274576"/>
                    <a:pt x="561975" y="266700"/>
                  </a:cubicBezTo>
                  <a:cubicBezTo>
                    <a:pt x="571500" y="260350"/>
                    <a:pt x="580611" y="253330"/>
                    <a:pt x="590550" y="247650"/>
                  </a:cubicBezTo>
                  <a:cubicBezTo>
                    <a:pt x="602878" y="240605"/>
                    <a:pt x="615950" y="234950"/>
                    <a:pt x="628650" y="228600"/>
                  </a:cubicBezTo>
                  <a:lnTo>
                    <a:pt x="666750" y="209550"/>
                  </a:lnTo>
                  <a:lnTo>
                    <a:pt x="685800" y="200025"/>
                  </a:lnTo>
                  <a:cubicBezTo>
                    <a:pt x="692150" y="196850"/>
                    <a:pt x="697962" y="192222"/>
                    <a:pt x="704850" y="190500"/>
                  </a:cubicBezTo>
                  <a:cubicBezTo>
                    <a:pt x="717550" y="187325"/>
                    <a:pt x="730531" y="185115"/>
                    <a:pt x="742950" y="180975"/>
                  </a:cubicBezTo>
                  <a:cubicBezTo>
                    <a:pt x="749685" y="178730"/>
                    <a:pt x="755265" y="173695"/>
                    <a:pt x="762000" y="171450"/>
                  </a:cubicBezTo>
                  <a:cubicBezTo>
                    <a:pt x="790418" y="161977"/>
                    <a:pt x="829112" y="157090"/>
                    <a:pt x="857250" y="152400"/>
                  </a:cubicBezTo>
                  <a:cubicBezTo>
                    <a:pt x="869950" y="146050"/>
                    <a:pt x="881880" y="137840"/>
                    <a:pt x="895350" y="133350"/>
                  </a:cubicBezTo>
                  <a:cubicBezTo>
                    <a:pt x="904875" y="130175"/>
                    <a:pt x="914697" y="127780"/>
                    <a:pt x="923925" y="123825"/>
                  </a:cubicBezTo>
                  <a:cubicBezTo>
                    <a:pt x="936976" y="118232"/>
                    <a:pt x="949325" y="111125"/>
                    <a:pt x="962025" y="104775"/>
                  </a:cubicBezTo>
                  <a:lnTo>
                    <a:pt x="1000125" y="85725"/>
                  </a:lnTo>
                  <a:lnTo>
                    <a:pt x="1038225" y="66675"/>
                  </a:lnTo>
                  <a:lnTo>
                    <a:pt x="1057275" y="57150"/>
                  </a:lnTo>
                  <a:cubicBezTo>
                    <a:pt x="1072273" y="27154"/>
                    <a:pt x="1060615" y="38416"/>
                    <a:pt x="1104900" y="28575"/>
                  </a:cubicBezTo>
                  <a:cubicBezTo>
                    <a:pt x="1136028" y="21658"/>
                    <a:pt x="1189905" y="11618"/>
                    <a:pt x="1219200" y="9525"/>
                  </a:cubicBezTo>
                  <a:cubicBezTo>
                    <a:pt x="1285781" y="4769"/>
                    <a:pt x="1352550" y="3175"/>
                    <a:pt x="1419225" y="0"/>
                  </a:cubicBezTo>
                  <a:cubicBezTo>
                    <a:pt x="1450975" y="6350"/>
                    <a:pt x="1483758" y="8811"/>
                    <a:pt x="1514475" y="19050"/>
                  </a:cubicBezTo>
                  <a:cubicBezTo>
                    <a:pt x="1558409" y="33695"/>
                    <a:pt x="1533205" y="26606"/>
                    <a:pt x="1590675" y="38100"/>
                  </a:cubicBezTo>
                  <a:cubicBezTo>
                    <a:pt x="1603375" y="44450"/>
                    <a:pt x="1615305" y="52660"/>
                    <a:pt x="1628775" y="57150"/>
                  </a:cubicBezTo>
                  <a:lnTo>
                    <a:pt x="1714500" y="85725"/>
                  </a:lnTo>
                  <a:lnTo>
                    <a:pt x="1743075" y="95250"/>
                  </a:lnTo>
                  <a:cubicBezTo>
                    <a:pt x="1752600" y="98425"/>
                    <a:pt x="1761910" y="102340"/>
                    <a:pt x="1771650" y="104775"/>
                  </a:cubicBezTo>
                  <a:cubicBezTo>
                    <a:pt x="1784350" y="107950"/>
                    <a:pt x="1797331" y="110160"/>
                    <a:pt x="1809750" y="114300"/>
                  </a:cubicBezTo>
                  <a:cubicBezTo>
                    <a:pt x="1816485" y="116545"/>
                    <a:pt x="1822208" y="121188"/>
                    <a:pt x="1828800" y="123825"/>
                  </a:cubicBezTo>
                  <a:cubicBezTo>
                    <a:pt x="1838122" y="127554"/>
                    <a:pt x="1848053" y="129621"/>
                    <a:pt x="1857375" y="133350"/>
                  </a:cubicBezTo>
                  <a:cubicBezTo>
                    <a:pt x="1863967" y="135987"/>
                    <a:pt x="1869599" y="140925"/>
                    <a:pt x="1876425" y="142875"/>
                  </a:cubicBezTo>
                  <a:cubicBezTo>
                    <a:pt x="1891991" y="147323"/>
                    <a:pt x="1908175" y="149225"/>
                    <a:pt x="1924050" y="152400"/>
                  </a:cubicBezTo>
                  <a:cubicBezTo>
                    <a:pt x="1961061" y="170905"/>
                    <a:pt x="1936365" y="159680"/>
                    <a:pt x="2000250" y="180975"/>
                  </a:cubicBezTo>
                  <a:cubicBezTo>
                    <a:pt x="2009775" y="184150"/>
                    <a:pt x="2019845" y="186010"/>
                    <a:pt x="2028825" y="190500"/>
                  </a:cubicBezTo>
                  <a:cubicBezTo>
                    <a:pt x="2143960" y="248067"/>
                    <a:pt x="2001258" y="174748"/>
                    <a:pt x="2095500" y="228600"/>
                  </a:cubicBezTo>
                  <a:cubicBezTo>
                    <a:pt x="2107828" y="235645"/>
                    <a:pt x="2120900" y="241300"/>
                    <a:pt x="2133600" y="247650"/>
                  </a:cubicBezTo>
                  <a:cubicBezTo>
                    <a:pt x="2139950" y="250825"/>
                    <a:pt x="2147630" y="252155"/>
                    <a:pt x="2152650" y="257175"/>
                  </a:cubicBezTo>
                  <a:cubicBezTo>
                    <a:pt x="2179795" y="284320"/>
                    <a:pt x="2164228" y="271244"/>
                    <a:pt x="2200275" y="295275"/>
                  </a:cubicBezTo>
                  <a:cubicBezTo>
                    <a:pt x="2225675" y="346075"/>
                    <a:pt x="2190750" y="285750"/>
                    <a:pt x="2228850" y="323850"/>
                  </a:cubicBezTo>
                  <a:cubicBezTo>
                    <a:pt x="2233870" y="328870"/>
                    <a:pt x="2233830" y="337446"/>
                    <a:pt x="2238375" y="342900"/>
                  </a:cubicBezTo>
                  <a:cubicBezTo>
                    <a:pt x="2249873" y="356698"/>
                    <a:pt x="2268443" y="364936"/>
                    <a:pt x="2276475" y="381000"/>
                  </a:cubicBezTo>
                  <a:lnTo>
                    <a:pt x="2295525" y="419100"/>
                  </a:lnTo>
                  <a:cubicBezTo>
                    <a:pt x="2298700" y="454025"/>
                    <a:pt x="2305050" y="488806"/>
                    <a:pt x="2305050" y="523875"/>
                  </a:cubicBezTo>
                  <a:cubicBezTo>
                    <a:pt x="2305050" y="676372"/>
                    <a:pt x="2305837" y="569139"/>
                    <a:pt x="2286000" y="628650"/>
                  </a:cubicBezTo>
                  <a:cubicBezTo>
                    <a:pt x="2281860" y="641069"/>
                    <a:pt x="2281337" y="654595"/>
                    <a:pt x="2276475" y="666750"/>
                  </a:cubicBezTo>
                  <a:cubicBezTo>
                    <a:pt x="2268565" y="686525"/>
                    <a:pt x="2257425" y="704850"/>
                    <a:pt x="2247900" y="723900"/>
                  </a:cubicBezTo>
                  <a:cubicBezTo>
                    <a:pt x="2244725" y="730250"/>
                    <a:pt x="2242313" y="737043"/>
                    <a:pt x="2238375" y="742950"/>
                  </a:cubicBezTo>
                  <a:cubicBezTo>
                    <a:pt x="2232025" y="752475"/>
                    <a:pt x="2225005" y="761586"/>
                    <a:pt x="2219325" y="771525"/>
                  </a:cubicBezTo>
                  <a:cubicBezTo>
                    <a:pt x="2212280" y="783853"/>
                    <a:pt x="2206625" y="796925"/>
                    <a:pt x="2200275" y="809625"/>
                  </a:cubicBezTo>
                  <a:cubicBezTo>
                    <a:pt x="2197100" y="815975"/>
                    <a:pt x="2195770" y="823655"/>
                    <a:pt x="2190750" y="828675"/>
                  </a:cubicBezTo>
                  <a:cubicBezTo>
                    <a:pt x="2184400" y="835025"/>
                    <a:pt x="2178884" y="842337"/>
                    <a:pt x="2171700" y="847725"/>
                  </a:cubicBezTo>
                  <a:cubicBezTo>
                    <a:pt x="2166020" y="851985"/>
                    <a:pt x="2159000" y="854075"/>
                    <a:pt x="2152650" y="857250"/>
                  </a:cubicBezTo>
                  <a:cubicBezTo>
                    <a:pt x="2127250" y="908050"/>
                    <a:pt x="2162175" y="847725"/>
                    <a:pt x="2124075" y="885825"/>
                  </a:cubicBezTo>
                  <a:cubicBezTo>
                    <a:pt x="2119055" y="890845"/>
                    <a:pt x="2119570" y="899855"/>
                    <a:pt x="2114550" y="904875"/>
                  </a:cubicBezTo>
                  <a:cubicBezTo>
                    <a:pt x="2109530" y="909895"/>
                    <a:pt x="2100954" y="909855"/>
                    <a:pt x="2095500" y="914400"/>
                  </a:cubicBezTo>
                  <a:cubicBezTo>
                    <a:pt x="2030820" y="968300"/>
                    <a:pt x="2081987" y="940207"/>
                    <a:pt x="2038350" y="962025"/>
                  </a:cubicBezTo>
                  <a:cubicBezTo>
                    <a:pt x="2022475" y="993775"/>
                    <a:pt x="2035175" y="977900"/>
                    <a:pt x="1990725" y="1000125"/>
                  </a:cubicBezTo>
                  <a:lnTo>
                    <a:pt x="1971675" y="1009650"/>
                  </a:lnTo>
                  <a:lnTo>
                    <a:pt x="1952625" y="1019175"/>
                  </a:lnTo>
                  <a:cubicBezTo>
                    <a:pt x="1936750" y="1050925"/>
                    <a:pt x="1949450" y="1035050"/>
                    <a:pt x="1905000" y="1057275"/>
                  </a:cubicBezTo>
                  <a:lnTo>
                    <a:pt x="1885950" y="1066800"/>
                  </a:lnTo>
                  <a:lnTo>
                    <a:pt x="1866900" y="1076325"/>
                  </a:lnTo>
                  <a:cubicBezTo>
                    <a:pt x="1863725" y="1082675"/>
                    <a:pt x="1862395" y="1090355"/>
                    <a:pt x="1857375" y="1095375"/>
                  </a:cubicBezTo>
                  <a:cubicBezTo>
                    <a:pt x="1852355" y="1100395"/>
                    <a:pt x="1844005" y="1100640"/>
                    <a:pt x="1838325" y="1104900"/>
                  </a:cubicBezTo>
                  <a:cubicBezTo>
                    <a:pt x="1831141" y="1110288"/>
                    <a:pt x="1826459" y="1118562"/>
                    <a:pt x="1819275" y="1123950"/>
                  </a:cubicBezTo>
                  <a:cubicBezTo>
                    <a:pt x="1813595" y="1128210"/>
                    <a:pt x="1805905" y="1129215"/>
                    <a:pt x="1800225" y="1133475"/>
                  </a:cubicBezTo>
                  <a:cubicBezTo>
                    <a:pt x="1793041" y="1138863"/>
                    <a:pt x="1788359" y="1147137"/>
                    <a:pt x="1781175" y="1152525"/>
                  </a:cubicBezTo>
                  <a:cubicBezTo>
                    <a:pt x="1775495" y="1156785"/>
                    <a:pt x="1767805" y="1157790"/>
                    <a:pt x="1762125" y="1162050"/>
                  </a:cubicBezTo>
                  <a:cubicBezTo>
                    <a:pt x="1754941" y="1167438"/>
                    <a:pt x="1750259" y="1175712"/>
                    <a:pt x="1743075" y="1181100"/>
                  </a:cubicBezTo>
                  <a:cubicBezTo>
                    <a:pt x="1737395" y="1185360"/>
                    <a:pt x="1729705" y="1186365"/>
                    <a:pt x="1724025" y="1190625"/>
                  </a:cubicBezTo>
                  <a:cubicBezTo>
                    <a:pt x="1675885" y="1226730"/>
                    <a:pt x="1732036" y="1196144"/>
                    <a:pt x="1685925" y="1219200"/>
                  </a:cubicBezTo>
                  <a:cubicBezTo>
                    <a:pt x="1679575" y="1228725"/>
                    <a:pt x="1675814" y="1240624"/>
                    <a:pt x="1666875" y="1247775"/>
                  </a:cubicBezTo>
                  <a:cubicBezTo>
                    <a:pt x="1659035" y="1254047"/>
                    <a:pt x="1647622" y="1253571"/>
                    <a:pt x="1638300" y="1257300"/>
                  </a:cubicBezTo>
                  <a:cubicBezTo>
                    <a:pt x="1631708" y="1259937"/>
                    <a:pt x="1625600" y="1263650"/>
                    <a:pt x="1619250" y="1266825"/>
                  </a:cubicBezTo>
                  <a:cubicBezTo>
                    <a:pt x="1553352" y="1365673"/>
                    <a:pt x="1658778" y="1217772"/>
                    <a:pt x="1562100" y="1314450"/>
                  </a:cubicBezTo>
                  <a:cubicBezTo>
                    <a:pt x="1503773" y="1372777"/>
                    <a:pt x="1578164" y="1302402"/>
                    <a:pt x="1524000" y="1343025"/>
                  </a:cubicBezTo>
                  <a:cubicBezTo>
                    <a:pt x="1499115" y="1361689"/>
                    <a:pt x="1506333" y="1374544"/>
                    <a:pt x="1466850" y="1381125"/>
                  </a:cubicBezTo>
                  <a:cubicBezTo>
                    <a:pt x="1381340" y="1395377"/>
                    <a:pt x="1428895" y="1388517"/>
                    <a:pt x="1323975" y="1400175"/>
                  </a:cubicBezTo>
                  <a:cubicBezTo>
                    <a:pt x="1285875" y="1397000"/>
                    <a:pt x="1247523" y="1396057"/>
                    <a:pt x="1209675" y="1390650"/>
                  </a:cubicBezTo>
                  <a:cubicBezTo>
                    <a:pt x="1202647" y="1389646"/>
                    <a:pt x="1197360" y="1383370"/>
                    <a:pt x="1190625" y="1381125"/>
                  </a:cubicBezTo>
                  <a:cubicBezTo>
                    <a:pt x="1178206" y="1376985"/>
                    <a:pt x="1164944" y="1375740"/>
                    <a:pt x="1152525" y="1371600"/>
                  </a:cubicBezTo>
                  <a:cubicBezTo>
                    <a:pt x="1091838" y="1351371"/>
                    <a:pt x="1207177" y="1369195"/>
                    <a:pt x="1076325" y="1343025"/>
                  </a:cubicBezTo>
                  <a:cubicBezTo>
                    <a:pt x="1060450" y="1339850"/>
                    <a:pt x="1044504" y="1337012"/>
                    <a:pt x="1028700" y="1333500"/>
                  </a:cubicBezTo>
                  <a:cubicBezTo>
                    <a:pt x="1015921" y="1330660"/>
                    <a:pt x="1003559" y="1325826"/>
                    <a:pt x="990600" y="1323975"/>
                  </a:cubicBezTo>
                  <a:cubicBezTo>
                    <a:pt x="959012" y="1319462"/>
                    <a:pt x="927100" y="1317625"/>
                    <a:pt x="895350" y="1314450"/>
                  </a:cubicBezTo>
                  <a:cubicBezTo>
                    <a:pt x="762201" y="1281163"/>
                    <a:pt x="910238" y="1315352"/>
                    <a:pt x="581025" y="1295400"/>
                  </a:cubicBezTo>
                  <a:cubicBezTo>
                    <a:pt x="567958" y="1294608"/>
                    <a:pt x="555704" y="1288715"/>
                    <a:pt x="542925" y="1285875"/>
                  </a:cubicBezTo>
                  <a:cubicBezTo>
                    <a:pt x="434094" y="1261690"/>
                    <a:pt x="550118" y="1290054"/>
                    <a:pt x="457200" y="1266825"/>
                  </a:cubicBezTo>
                  <a:cubicBezTo>
                    <a:pt x="447675" y="1260475"/>
                    <a:pt x="437419" y="1255104"/>
                    <a:pt x="428625" y="1247775"/>
                  </a:cubicBezTo>
                  <a:cubicBezTo>
                    <a:pt x="418277" y="1239151"/>
                    <a:pt x="411011" y="1227030"/>
                    <a:pt x="400050" y="1219200"/>
                  </a:cubicBezTo>
                  <a:cubicBezTo>
                    <a:pt x="388496" y="1210947"/>
                    <a:pt x="374126" y="1207455"/>
                    <a:pt x="361950" y="1200150"/>
                  </a:cubicBezTo>
                  <a:cubicBezTo>
                    <a:pt x="342317" y="1188370"/>
                    <a:pt x="323850" y="1174750"/>
                    <a:pt x="304800" y="1162050"/>
                  </a:cubicBezTo>
                  <a:cubicBezTo>
                    <a:pt x="295275" y="1155700"/>
                    <a:pt x="286464" y="1148120"/>
                    <a:pt x="276225" y="1143000"/>
                  </a:cubicBezTo>
                  <a:lnTo>
                    <a:pt x="238125" y="1123950"/>
                  </a:lnTo>
                  <a:cubicBezTo>
                    <a:pt x="231775" y="1120775"/>
                    <a:pt x="224095" y="1119445"/>
                    <a:pt x="219075" y="1114425"/>
                  </a:cubicBezTo>
                  <a:cubicBezTo>
                    <a:pt x="172880" y="1068230"/>
                    <a:pt x="195919" y="1086288"/>
                    <a:pt x="152400" y="1057275"/>
                  </a:cubicBezTo>
                  <a:cubicBezTo>
                    <a:pt x="132443" y="1017361"/>
                    <a:pt x="156482" y="1055914"/>
                    <a:pt x="123825" y="1028700"/>
                  </a:cubicBezTo>
                  <a:cubicBezTo>
                    <a:pt x="59145" y="974800"/>
                    <a:pt x="110312" y="1002893"/>
                    <a:pt x="66675" y="981075"/>
                  </a:cubicBezTo>
                  <a:lnTo>
                    <a:pt x="47625" y="942975"/>
                  </a:lnTo>
                  <a:cubicBezTo>
                    <a:pt x="44450" y="936625"/>
                    <a:pt x="43120" y="928945"/>
                    <a:pt x="38100" y="923925"/>
                  </a:cubicBezTo>
                  <a:cubicBezTo>
                    <a:pt x="31750" y="917575"/>
                    <a:pt x="24031" y="912347"/>
                    <a:pt x="19050" y="904875"/>
                  </a:cubicBezTo>
                  <a:cubicBezTo>
                    <a:pt x="11174" y="893061"/>
                    <a:pt x="0" y="866775"/>
                    <a:pt x="0" y="866775"/>
                  </a:cubicBezTo>
                  <a:cubicBezTo>
                    <a:pt x="4191" y="808097"/>
                    <a:pt x="3142" y="744129"/>
                    <a:pt x="19050" y="685800"/>
                  </a:cubicBezTo>
                  <a:cubicBezTo>
                    <a:pt x="35862" y="624156"/>
                    <a:pt x="21725" y="636838"/>
                    <a:pt x="57150" y="619125"/>
                  </a:cubicBezTo>
                  <a:cubicBezTo>
                    <a:pt x="63500" y="606425"/>
                    <a:pt x="63500" y="587375"/>
                    <a:pt x="76200" y="581025"/>
                  </a:cubicBezTo>
                  <a:cubicBezTo>
                    <a:pt x="122311" y="557969"/>
                    <a:pt x="66160" y="588555"/>
                    <a:pt x="114300" y="552450"/>
                  </a:cubicBezTo>
                  <a:cubicBezTo>
                    <a:pt x="136190" y="536033"/>
                    <a:pt x="141287" y="531813"/>
                    <a:pt x="152400" y="523875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9083564-46CA-4DBC-9D48-4C7904915B7C}"/>
                </a:ext>
              </a:extLst>
            </p:cNvPr>
            <p:cNvSpPr/>
            <p:nvPr/>
          </p:nvSpPr>
          <p:spPr>
            <a:xfrm>
              <a:off x="6948488" y="1228725"/>
              <a:ext cx="2305054" cy="1400175"/>
            </a:xfrm>
            <a:custGeom>
              <a:avLst/>
              <a:gdLst>
                <a:gd name="connsiteX0" fmla="*/ 152400 w 2305054"/>
                <a:gd name="connsiteY0" fmla="*/ 523875 h 1400175"/>
                <a:gd name="connsiteX1" fmla="*/ 180975 w 2305054"/>
                <a:gd name="connsiteY1" fmla="*/ 504825 h 1400175"/>
                <a:gd name="connsiteX2" fmla="*/ 238125 w 2305054"/>
                <a:gd name="connsiteY2" fmla="*/ 457200 h 1400175"/>
                <a:gd name="connsiteX3" fmla="*/ 276225 w 2305054"/>
                <a:gd name="connsiteY3" fmla="*/ 438150 h 1400175"/>
                <a:gd name="connsiteX4" fmla="*/ 333375 w 2305054"/>
                <a:gd name="connsiteY4" fmla="*/ 400050 h 1400175"/>
                <a:gd name="connsiteX5" fmla="*/ 361950 w 2305054"/>
                <a:gd name="connsiteY5" fmla="*/ 381000 h 1400175"/>
                <a:gd name="connsiteX6" fmla="*/ 390525 w 2305054"/>
                <a:gd name="connsiteY6" fmla="*/ 371475 h 1400175"/>
                <a:gd name="connsiteX7" fmla="*/ 409575 w 2305054"/>
                <a:gd name="connsiteY7" fmla="*/ 352425 h 1400175"/>
                <a:gd name="connsiteX8" fmla="*/ 457200 w 2305054"/>
                <a:gd name="connsiteY8" fmla="*/ 333375 h 1400175"/>
                <a:gd name="connsiteX9" fmla="*/ 485775 w 2305054"/>
                <a:gd name="connsiteY9" fmla="*/ 314325 h 1400175"/>
                <a:gd name="connsiteX10" fmla="*/ 504825 w 2305054"/>
                <a:gd name="connsiteY10" fmla="*/ 304800 h 1400175"/>
                <a:gd name="connsiteX11" fmla="*/ 523875 w 2305054"/>
                <a:gd name="connsiteY11" fmla="*/ 285750 h 1400175"/>
                <a:gd name="connsiteX12" fmla="*/ 561975 w 2305054"/>
                <a:gd name="connsiteY12" fmla="*/ 266700 h 1400175"/>
                <a:gd name="connsiteX13" fmla="*/ 590550 w 2305054"/>
                <a:gd name="connsiteY13" fmla="*/ 247650 h 1400175"/>
                <a:gd name="connsiteX14" fmla="*/ 628650 w 2305054"/>
                <a:gd name="connsiteY14" fmla="*/ 228600 h 1400175"/>
                <a:gd name="connsiteX15" fmla="*/ 666750 w 2305054"/>
                <a:gd name="connsiteY15" fmla="*/ 209550 h 1400175"/>
                <a:gd name="connsiteX16" fmla="*/ 685800 w 2305054"/>
                <a:gd name="connsiteY16" fmla="*/ 200025 h 1400175"/>
                <a:gd name="connsiteX17" fmla="*/ 704850 w 2305054"/>
                <a:gd name="connsiteY17" fmla="*/ 190500 h 1400175"/>
                <a:gd name="connsiteX18" fmla="*/ 742950 w 2305054"/>
                <a:gd name="connsiteY18" fmla="*/ 180975 h 1400175"/>
                <a:gd name="connsiteX19" fmla="*/ 762000 w 2305054"/>
                <a:gd name="connsiteY19" fmla="*/ 171450 h 1400175"/>
                <a:gd name="connsiteX20" fmla="*/ 857250 w 2305054"/>
                <a:gd name="connsiteY20" fmla="*/ 152400 h 1400175"/>
                <a:gd name="connsiteX21" fmla="*/ 895350 w 2305054"/>
                <a:gd name="connsiteY21" fmla="*/ 133350 h 1400175"/>
                <a:gd name="connsiteX22" fmla="*/ 923925 w 2305054"/>
                <a:gd name="connsiteY22" fmla="*/ 123825 h 1400175"/>
                <a:gd name="connsiteX23" fmla="*/ 962025 w 2305054"/>
                <a:gd name="connsiteY23" fmla="*/ 104775 h 1400175"/>
                <a:gd name="connsiteX24" fmla="*/ 1000125 w 2305054"/>
                <a:gd name="connsiteY24" fmla="*/ 85725 h 1400175"/>
                <a:gd name="connsiteX25" fmla="*/ 1038225 w 2305054"/>
                <a:gd name="connsiteY25" fmla="*/ 66675 h 1400175"/>
                <a:gd name="connsiteX26" fmla="*/ 1057275 w 2305054"/>
                <a:gd name="connsiteY26" fmla="*/ 57150 h 1400175"/>
                <a:gd name="connsiteX27" fmla="*/ 1104900 w 2305054"/>
                <a:gd name="connsiteY27" fmla="*/ 28575 h 1400175"/>
                <a:gd name="connsiteX28" fmla="*/ 1219200 w 2305054"/>
                <a:gd name="connsiteY28" fmla="*/ 9525 h 1400175"/>
                <a:gd name="connsiteX29" fmla="*/ 1419225 w 2305054"/>
                <a:gd name="connsiteY29" fmla="*/ 0 h 1400175"/>
                <a:gd name="connsiteX30" fmla="*/ 1514475 w 2305054"/>
                <a:gd name="connsiteY30" fmla="*/ 19050 h 1400175"/>
                <a:gd name="connsiteX31" fmla="*/ 1590675 w 2305054"/>
                <a:gd name="connsiteY31" fmla="*/ 38100 h 1400175"/>
                <a:gd name="connsiteX32" fmla="*/ 1628775 w 2305054"/>
                <a:gd name="connsiteY32" fmla="*/ 57150 h 1400175"/>
                <a:gd name="connsiteX33" fmla="*/ 1714500 w 2305054"/>
                <a:gd name="connsiteY33" fmla="*/ 85725 h 1400175"/>
                <a:gd name="connsiteX34" fmla="*/ 1743075 w 2305054"/>
                <a:gd name="connsiteY34" fmla="*/ 95250 h 1400175"/>
                <a:gd name="connsiteX35" fmla="*/ 1771650 w 2305054"/>
                <a:gd name="connsiteY35" fmla="*/ 104775 h 1400175"/>
                <a:gd name="connsiteX36" fmla="*/ 1809750 w 2305054"/>
                <a:gd name="connsiteY36" fmla="*/ 114300 h 1400175"/>
                <a:gd name="connsiteX37" fmla="*/ 1828800 w 2305054"/>
                <a:gd name="connsiteY37" fmla="*/ 123825 h 1400175"/>
                <a:gd name="connsiteX38" fmla="*/ 1857375 w 2305054"/>
                <a:gd name="connsiteY38" fmla="*/ 133350 h 1400175"/>
                <a:gd name="connsiteX39" fmla="*/ 1876425 w 2305054"/>
                <a:gd name="connsiteY39" fmla="*/ 142875 h 1400175"/>
                <a:gd name="connsiteX40" fmla="*/ 1924050 w 2305054"/>
                <a:gd name="connsiteY40" fmla="*/ 152400 h 1400175"/>
                <a:gd name="connsiteX41" fmla="*/ 2000250 w 2305054"/>
                <a:gd name="connsiteY41" fmla="*/ 180975 h 1400175"/>
                <a:gd name="connsiteX42" fmla="*/ 2028825 w 2305054"/>
                <a:gd name="connsiteY42" fmla="*/ 190500 h 1400175"/>
                <a:gd name="connsiteX43" fmla="*/ 2095500 w 2305054"/>
                <a:gd name="connsiteY43" fmla="*/ 228600 h 1400175"/>
                <a:gd name="connsiteX44" fmla="*/ 2133600 w 2305054"/>
                <a:gd name="connsiteY44" fmla="*/ 247650 h 1400175"/>
                <a:gd name="connsiteX45" fmla="*/ 2152650 w 2305054"/>
                <a:gd name="connsiteY45" fmla="*/ 257175 h 1400175"/>
                <a:gd name="connsiteX46" fmla="*/ 2200275 w 2305054"/>
                <a:gd name="connsiteY46" fmla="*/ 295275 h 1400175"/>
                <a:gd name="connsiteX47" fmla="*/ 2228850 w 2305054"/>
                <a:gd name="connsiteY47" fmla="*/ 323850 h 1400175"/>
                <a:gd name="connsiteX48" fmla="*/ 2238375 w 2305054"/>
                <a:gd name="connsiteY48" fmla="*/ 342900 h 1400175"/>
                <a:gd name="connsiteX49" fmla="*/ 2276475 w 2305054"/>
                <a:gd name="connsiteY49" fmla="*/ 381000 h 1400175"/>
                <a:gd name="connsiteX50" fmla="*/ 2295525 w 2305054"/>
                <a:gd name="connsiteY50" fmla="*/ 419100 h 1400175"/>
                <a:gd name="connsiteX51" fmla="*/ 2305050 w 2305054"/>
                <a:gd name="connsiteY51" fmla="*/ 523875 h 1400175"/>
                <a:gd name="connsiteX52" fmla="*/ 2286000 w 2305054"/>
                <a:gd name="connsiteY52" fmla="*/ 628650 h 1400175"/>
                <a:gd name="connsiteX53" fmla="*/ 2276475 w 2305054"/>
                <a:gd name="connsiteY53" fmla="*/ 666750 h 1400175"/>
                <a:gd name="connsiteX54" fmla="*/ 2247900 w 2305054"/>
                <a:gd name="connsiteY54" fmla="*/ 723900 h 1400175"/>
                <a:gd name="connsiteX55" fmla="*/ 2238375 w 2305054"/>
                <a:gd name="connsiteY55" fmla="*/ 742950 h 1400175"/>
                <a:gd name="connsiteX56" fmla="*/ 2219325 w 2305054"/>
                <a:gd name="connsiteY56" fmla="*/ 771525 h 1400175"/>
                <a:gd name="connsiteX57" fmla="*/ 2200275 w 2305054"/>
                <a:gd name="connsiteY57" fmla="*/ 809625 h 1400175"/>
                <a:gd name="connsiteX58" fmla="*/ 2190750 w 2305054"/>
                <a:gd name="connsiteY58" fmla="*/ 828675 h 1400175"/>
                <a:gd name="connsiteX59" fmla="*/ 2171700 w 2305054"/>
                <a:gd name="connsiteY59" fmla="*/ 847725 h 1400175"/>
                <a:gd name="connsiteX60" fmla="*/ 2152650 w 2305054"/>
                <a:gd name="connsiteY60" fmla="*/ 857250 h 1400175"/>
                <a:gd name="connsiteX61" fmla="*/ 2124075 w 2305054"/>
                <a:gd name="connsiteY61" fmla="*/ 885825 h 1400175"/>
                <a:gd name="connsiteX62" fmla="*/ 2114550 w 2305054"/>
                <a:gd name="connsiteY62" fmla="*/ 904875 h 1400175"/>
                <a:gd name="connsiteX63" fmla="*/ 2095500 w 2305054"/>
                <a:gd name="connsiteY63" fmla="*/ 914400 h 1400175"/>
                <a:gd name="connsiteX64" fmla="*/ 2038350 w 2305054"/>
                <a:gd name="connsiteY64" fmla="*/ 962025 h 1400175"/>
                <a:gd name="connsiteX65" fmla="*/ 1990725 w 2305054"/>
                <a:gd name="connsiteY65" fmla="*/ 1000125 h 1400175"/>
                <a:gd name="connsiteX66" fmla="*/ 1971675 w 2305054"/>
                <a:gd name="connsiteY66" fmla="*/ 1009650 h 1400175"/>
                <a:gd name="connsiteX67" fmla="*/ 1952625 w 2305054"/>
                <a:gd name="connsiteY67" fmla="*/ 1019175 h 1400175"/>
                <a:gd name="connsiteX68" fmla="*/ 1905000 w 2305054"/>
                <a:gd name="connsiteY68" fmla="*/ 1057275 h 1400175"/>
                <a:gd name="connsiteX69" fmla="*/ 1885950 w 2305054"/>
                <a:gd name="connsiteY69" fmla="*/ 1066800 h 1400175"/>
                <a:gd name="connsiteX70" fmla="*/ 1866900 w 2305054"/>
                <a:gd name="connsiteY70" fmla="*/ 1076325 h 1400175"/>
                <a:gd name="connsiteX71" fmla="*/ 1857375 w 2305054"/>
                <a:gd name="connsiteY71" fmla="*/ 1095375 h 1400175"/>
                <a:gd name="connsiteX72" fmla="*/ 1838325 w 2305054"/>
                <a:gd name="connsiteY72" fmla="*/ 1104900 h 1400175"/>
                <a:gd name="connsiteX73" fmla="*/ 1819275 w 2305054"/>
                <a:gd name="connsiteY73" fmla="*/ 1123950 h 1400175"/>
                <a:gd name="connsiteX74" fmla="*/ 1800225 w 2305054"/>
                <a:gd name="connsiteY74" fmla="*/ 1133475 h 1400175"/>
                <a:gd name="connsiteX75" fmla="*/ 1781175 w 2305054"/>
                <a:gd name="connsiteY75" fmla="*/ 1152525 h 1400175"/>
                <a:gd name="connsiteX76" fmla="*/ 1762125 w 2305054"/>
                <a:gd name="connsiteY76" fmla="*/ 1162050 h 1400175"/>
                <a:gd name="connsiteX77" fmla="*/ 1743075 w 2305054"/>
                <a:gd name="connsiteY77" fmla="*/ 1181100 h 1400175"/>
                <a:gd name="connsiteX78" fmla="*/ 1724025 w 2305054"/>
                <a:gd name="connsiteY78" fmla="*/ 1190625 h 1400175"/>
                <a:gd name="connsiteX79" fmla="*/ 1685925 w 2305054"/>
                <a:gd name="connsiteY79" fmla="*/ 1219200 h 1400175"/>
                <a:gd name="connsiteX80" fmla="*/ 1666875 w 2305054"/>
                <a:gd name="connsiteY80" fmla="*/ 1247775 h 1400175"/>
                <a:gd name="connsiteX81" fmla="*/ 1638300 w 2305054"/>
                <a:gd name="connsiteY81" fmla="*/ 1257300 h 1400175"/>
                <a:gd name="connsiteX82" fmla="*/ 1619250 w 2305054"/>
                <a:gd name="connsiteY82" fmla="*/ 1266825 h 1400175"/>
                <a:gd name="connsiteX83" fmla="*/ 1562100 w 2305054"/>
                <a:gd name="connsiteY83" fmla="*/ 1314450 h 1400175"/>
                <a:gd name="connsiteX84" fmla="*/ 1524000 w 2305054"/>
                <a:gd name="connsiteY84" fmla="*/ 1343025 h 1400175"/>
                <a:gd name="connsiteX85" fmla="*/ 1466850 w 2305054"/>
                <a:gd name="connsiteY85" fmla="*/ 1381125 h 1400175"/>
                <a:gd name="connsiteX86" fmla="*/ 1323975 w 2305054"/>
                <a:gd name="connsiteY86" fmla="*/ 1400175 h 1400175"/>
                <a:gd name="connsiteX87" fmla="*/ 1209675 w 2305054"/>
                <a:gd name="connsiteY87" fmla="*/ 1390650 h 1400175"/>
                <a:gd name="connsiteX88" fmla="*/ 1190625 w 2305054"/>
                <a:gd name="connsiteY88" fmla="*/ 1381125 h 1400175"/>
                <a:gd name="connsiteX89" fmla="*/ 1152525 w 2305054"/>
                <a:gd name="connsiteY89" fmla="*/ 1371600 h 1400175"/>
                <a:gd name="connsiteX90" fmla="*/ 1076325 w 2305054"/>
                <a:gd name="connsiteY90" fmla="*/ 1343025 h 1400175"/>
                <a:gd name="connsiteX91" fmla="*/ 1028700 w 2305054"/>
                <a:gd name="connsiteY91" fmla="*/ 1333500 h 1400175"/>
                <a:gd name="connsiteX92" fmla="*/ 990600 w 2305054"/>
                <a:gd name="connsiteY92" fmla="*/ 1323975 h 1400175"/>
                <a:gd name="connsiteX93" fmla="*/ 895350 w 2305054"/>
                <a:gd name="connsiteY93" fmla="*/ 1314450 h 1400175"/>
                <a:gd name="connsiteX94" fmla="*/ 581025 w 2305054"/>
                <a:gd name="connsiteY94" fmla="*/ 1295400 h 1400175"/>
                <a:gd name="connsiteX95" fmla="*/ 542925 w 2305054"/>
                <a:gd name="connsiteY95" fmla="*/ 1285875 h 1400175"/>
                <a:gd name="connsiteX96" fmla="*/ 457200 w 2305054"/>
                <a:gd name="connsiteY96" fmla="*/ 1266825 h 1400175"/>
                <a:gd name="connsiteX97" fmla="*/ 428625 w 2305054"/>
                <a:gd name="connsiteY97" fmla="*/ 1247775 h 1400175"/>
                <a:gd name="connsiteX98" fmla="*/ 400050 w 2305054"/>
                <a:gd name="connsiteY98" fmla="*/ 1219200 h 1400175"/>
                <a:gd name="connsiteX99" fmla="*/ 361950 w 2305054"/>
                <a:gd name="connsiteY99" fmla="*/ 1200150 h 1400175"/>
                <a:gd name="connsiteX100" fmla="*/ 304800 w 2305054"/>
                <a:gd name="connsiteY100" fmla="*/ 1162050 h 1400175"/>
                <a:gd name="connsiteX101" fmla="*/ 276225 w 2305054"/>
                <a:gd name="connsiteY101" fmla="*/ 1143000 h 1400175"/>
                <a:gd name="connsiteX102" fmla="*/ 238125 w 2305054"/>
                <a:gd name="connsiteY102" fmla="*/ 1123950 h 1400175"/>
                <a:gd name="connsiteX103" fmla="*/ 219075 w 2305054"/>
                <a:gd name="connsiteY103" fmla="*/ 1114425 h 1400175"/>
                <a:gd name="connsiteX104" fmla="*/ 152400 w 2305054"/>
                <a:gd name="connsiteY104" fmla="*/ 1057275 h 1400175"/>
                <a:gd name="connsiteX105" fmla="*/ 123825 w 2305054"/>
                <a:gd name="connsiteY105" fmla="*/ 1028700 h 1400175"/>
                <a:gd name="connsiteX106" fmla="*/ 66675 w 2305054"/>
                <a:gd name="connsiteY106" fmla="*/ 981075 h 1400175"/>
                <a:gd name="connsiteX107" fmla="*/ 47625 w 2305054"/>
                <a:gd name="connsiteY107" fmla="*/ 942975 h 1400175"/>
                <a:gd name="connsiteX108" fmla="*/ 38100 w 2305054"/>
                <a:gd name="connsiteY108" fmla="*/ 923925 h 1400175"/>
                <a:gd name="connsiteX109" fmla="*/ 19050 w 2305054"/>
                <a:gd name="connsiteY109" fmla="*/ 904875 h 1400175"/>
                <a:gd name="connsiteX110" fmla="*/ 0 w 2305054"/>
                <a:gd name="connsiteY110" fmla="*/ 866775 h 1400175"/>
                <a:gd name="connsiteX111" fmla="*/ 19050 w 2305054"/>
                <a:gd name="connsiteY111" fmla="*/ 685800 h 1400175"/>
                <a:gd name="connsiteX112" fmla="*/ 57150 w 2305054"/>
                <a:gd name="connsiteY112" fmla="*/ 619125 h 1400175"/>
                <a:gd name="connsiteX113" fmla="*/ 76200 w 2305054"/>
                <a:gd name="connsiteY113" fmla="*/ 581025 h 1400175"/>
                <a:gd name="connsiteX114" fmla="*/ 114300 w 2305054"/>
                <a:gd name="connsiteY114" fmla="*/ 552450 h 1400175"/>
                <a:gd name="connsiteX115" fmla="*/ 152400 w 2305054"/>
                <a:gd name="connsiteY115" fmla="*/ 523875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2305054" h="1400175">
                  <a:moveTo>
                    <a:pt x="152400" y="523875"/>
                  </a:moveTo>
                  <a:cubicBezTo>
                    <a:pt x="163513" y="515937"/>
                    <a:pt x="172036" y="511976"/>
                    <a:pt x="180975" y="504825"/>
                  </a:cubicBezTo>
                  <a:cubicBezTo>
                    <a:pt x="227553" y="467563"/>
                    <a:pt x="164021" y="503515"/>
                    <a:pt x="238125" y="457200"/>
                  </a:cubicBezTo>
                  <a:cubicBezTo>
                    <a:pt x="250166" y="449675"/>
                    <a:pt x="264049" y="445455"/>
                    <a:pt x="276225" y="438150"/>
                  </a:cubicBezTo>
                  <a:cubicBezTo>
                    <a:pt x="295858" y="426370"/>
                    <a:pt x="314325" y="412750"/>
                    <a:pt x="333375" y="400050"/>
                  </a:cubicBezTo>
                  <a:cubicBezTo>
                    <a:pt x="342900" y="393700"/>
                    <a:pt x="351090" y="384620"/>
                    <a:pt x="361950" y="381000"/>
                  </a:cubicBezTo>
                  <a:lnTo>
                    <a:pt x="390525" y="371475"/>
                  </a:lnTo>
                  <a:cubicBezTo>
                    <a:pt x="396875" y="365125"/>
                    <a:pt x="402391" y="357813"/>
                    <a:pt x="409575" y="352425"/>
                  </a:cubicBezTo>
                  <a:cubicBezTo>
                    <a:pt x="426220" y="339941"/>
                    <a:pt x="437990" y="342980"/>
                    <a:pt x="457200" y="333375"/>
                  </a:cubicBezTo>
                  <a:cubicBezTo>
                    <a:pt x="467439" y="328255"/>
                    <a:pt x="475959" y="320215"/>
                    <a:pt x="485775" y="314325"/>
                  </a:cubicBezTo>
                  <a:cubicBezTo>
                    <a:pt x="491863" y="310672"/>
                    <a:pt x="499145" y="309060"/>
                    <a:pt x="504825" y="304800"/>
                  </a:cubicBezTo>
                  <a:cubicBezTo>
                    <a:pt x="512009" y="299412"/>
                    <a:pt x="516403" y="290731"/>
                    <a:pt x="523875" y="285750"/>
                  </a:cubicBezTo>
                  <a:cubicBezTo>
                    <a:pt x="535689" y="277874"/>
                    <a:pt x="550161" y="274576"/>
                    <a:pt x="561975" y="266700"/>
                  </a:cubicBezTo>
                  <a:cubicBezTo>
                    <a:pt x="571500" y="260350"/>
                    <a:pt x="580611" y="253330"/>
                    <a:pt x="590550" y="247650"/>
                  </a:cubicBezTo>
                  <a:cubicBezTo>
                    <a:pt x="602878" y="240605"/>
                    <a:pt x="615950" y="234950"/>
                    <a:pt x="628650" y="228600"/>
                  </a:cubicBezTo>
                  <a:lnTo>
                    <a:pt x="666750" y="209550"/>
                  </a:lnTo>
                  <a:lnTo>
                    <a:pt x="685800" y="200025"/>
                  </a:lnTo>
                  <a:cubicBezTo>
                    <a:pt x="692150" y="196850"/>
                    <a:pt x="697962" y="192222"/>
                    <a:pt x="704850" y="190500"/>
                  </a:cubicBezTo>
                  <a:cubicBezTo>
                    <a:pt x="717550" y="187325"/>
                    <a:pt x="730531" y="185115"/>
                    <a:pt x="742950" y="180975"/>
                  </a:cubicBezTo>
                  <a:cubicBezTo>
                    <a:pt x="749685" y="178730"/>
                    <a:pt x="755265" y="173695"/>
                    <a:pt x="762000" y="171450"/>
                  </a:cubicBezTo>
                  <a:cubicBezTo>
                    <a:pt x="790418" y="161977"/>
                    <a:pt x="829112" y="157090"/>
                    <a:pt x="857250" y="152400"/>
                  </a:cubicBezTo>
                  <a:cubicBezTo>
                    <a:pt x="869950" y="146050"/>
                    <a:pt x="881880" y="137840"/>
                    <a:pt x="895350" y="133350"/>
                  </a:cubicBezTo>
                  <a:cubicBezTo>
                    <a:pt x="904875" y="130175"/>
                    <a:pt x="914697" y="127780"/>
                    <a:pt x="923925" y="123825"/>
                  </a:cubicBezTo>
                  <a:cubicBezTo>
                    <a:pt x="936976" y="118232"/>
                    <a:pt x="949325" y="111125"/>
                    <a:pt x="962025" y="104775"/>
                  </a:cubicBezTo>
                  <a:lnTo>
                    <a:pt x="1000125" y="85725"/>
                  </a:lnTo>
                  <a:lnTo>
                    <a:pt x="1038225" y="66675"/>
                  </a:lnTo>
                  <a:lnTo>
                    <a:pt x="1057275" y="57150"/>
                  </a:lnTo>
                  <a:cubicBezTo>
                    <a:pt x="1072273" y="27154"/>
                    <a:pt x="1060615" y="38416"/>
                    <a:pt x="1104900" y="28575"/>
                  </a:cubicBezTo>
                  <a:cubicBezTo>
                    <a:pt x="1136028" y="21658"/>
                    <a:pt x="1189905" y="11618"/>
                    <a:pt x="1219200" y="9525"/>
                  </a:cubicBezTo>
                  <a:cubicBezTo>
                    <a:pt x="1285781" y="4769"/>
                    <a:pt x="1352550" y="3175"/>
                    <a:pt x="1419225" y="0"/>
                  </a:cubicBezTo>
                  <a:cubicBezTo>
                    <a:pt x="1450975" y="6350"/>
                    <a:pt x="1483758" y="8811"/>
                    <a:pt x="1514475" y="19050"/>
                  </a:cubicBezTo>
                  <a:cubicBezTo>
                    <a:pt x="1558409" y="33695"/>
                    <a:pt x="1533205" y="26606"/>
                    <a:pt x="1590675" y="38100"/>
                  </a:cubicBezTo>
                  <a:cubicBezTo>
                    <a:pt x="1603375" y="44450"/>
                    <a:pt x="1615305" y="52660"/>
                    <a:pt x="1628775" y="57150"/>
                  </a:cubicBezTo>
                  <a:lnTo>
                    <a:pt x="1714500" y="85725"/>
                  </a:lnTo>
                  <a:lnTo>
                    <a:pt x="1743075" y="95250"/>
                  </a:lnTo>
                  <a:cubicBezTo>
                    <a:pt x="1752600" y="98425"/>
                    <a:pt x="1761910" y="102340"/>
                    <a:pt x="1771650" y="104775"/>
                  </a:cubicBezTo>
                  <a:cubicBezTo>
                    <a:pt x="1784350" y="107950"/>
                    <a:pt x="1797331" y="110160"/>
                    <a:pt x="1809750" y="114300"/>
                  </a:cubicBezTo>
                  <a:cubicBezTo>
                    <a:pt x="1816485" y="116545"/>
                    <a:pt x="1822208" y="121188"/>
                    <a:pt x="1828800" y="123825"/>
                  </a:cubicBezTo>
                  <a:cubicBezTo>
                    <a:pt x="1838122" y="127554"/>
                    <a:pt x="1848053" y="129621"/>
                    <a:pt x="1857375" y="133350"/>
                  </a:cubicBezTo>
                  <a:cubicBezTo>
                    <a:pt x="1863967" y="135987"/>
                    <a:pt x="1869599" y="140925"/>
                    <a:pt x="1876425" y="142875"/>
                  </a:cubicBezTo>
                  <a:cubicBezTo>
                    <a:pt x="1891991" y="147323"/>
                    <a:pt x="1908175" y="149225"/>
                    <a:pt x="1924050" y="152400"/>
                  </a:cubicBezTo>
                  <a:cubicBezTo>
                    <a:pt x="1961061" y="170905"/>
                    <a:pt x="1936365" y="159680"/>
                    <a:pt x="2000250" y="180975"/>
                  </a:cubicBezTo>
                  <a:cubicBezTo>
                    <a:pt x="2009775" y="184150"/>
                    <a:pt x="2019845" y="186010"/>
                    <a:pt x="2028825" y="190500"/>
                  </a:cubicBezTo>
                  <a:cubicBezTo>
                    <a:pt x="2143960" y="248067"/>
                    <a:pt x="2001258" y="174748"/>
                    <a:pt x="2095500" y="228600"/>
                  </a:cubicBezTo>
                  <a:cubicBezTo>
                    <a:pt x="2107828" y="235645"/>
                    <a:pt x="2120900" y="241300"/>
                    <a:pt x="2133600" y="247650"/>
                  </a:cubicBezTo>
                  <a:cubicBezTo>
                    <a:pt x="2139950" y="250825"/>
                    <a:pt x="2147630" y="252155"/>
                    <a:pt x="2152650" y="257175"/>
                  </a:cubicBezTo>
                  <a:cubicBezTo>
                    <a:pt x="2179795" y="284320"/>
                    <a:pt x="2164228" y="271244"/>
                    <a:pt x="2200275" y="295275"/>
                  </a:cubicBezTo>
                  <a:cubicBezTo>
                    <a:pt x="2225675" y="346075"/>
                    <a:pt x="2190750" y="285750"/>
                    <a:pt x="2228850" y="323850"/>
                  </a:cubicBezTo>
                  <a:cubicBezTo>
                    <a:pt x="2233870" y="328870"/>
                    <a:pt x="2233830" y="337446"/>
                    <a:pt x="2238375" y="342900"/>
                  </a:cubicBezTo>
                  <a:cubicBezTo>
                    <a:pt x="2249873" y="356698"/>
                    <a:pt x="2268443" y="364936"/>
                    <a:pt x="2276475" y="381000"/>
                  </a:cubicBezTo>
                  <a:lnTo>
                    <a:pt x="2295525" y="419100"/>
                  </a:lnTo>
                  <a:cubicBezTo>
                    <a:pt x="2298700" y="454025"/>
                    <a:pt x="2305050" y="488806"/>
                    <a:pt x="2305050" y="523875"/>
                  </a:cubicBezTo>
                  <a:cubicBezTo>
                    <a:pt x="2305050" y="676372"/>
                    <a:pt x="2305837" y="569139"/>
                    <a:pt x="2286000" y="628650"/>
                  </a:cubicBezTo>
                  <a:cubicBezTo>
                    <a:pt x="2281860" y="641069"/>
                    <a:pt x="2281337" y="654595"/>
                    <a:pt x="2276475" y="666750"/>
                  </a:cubicBezTo>
                  <a:cubicBezTo>
                    <a:pt x="2268565" y="686525"/>
                    <a:pt x="2257425" y="704850"/>
                    <a:pt x="2247900" y="723900"/>
                  </a:cubicBezTo>
                  <a:cubicBezTo>
                    <a:pt x="2244725" y="730250"/>
                    <a:pt x="2242313" y="737043"/>
                    <a:pt x="2238375" y="742950"/>
                  </a:cubicBezTo>
                  <a:cubicBezTo>
                    <a:pt x="2232025" y="752475"/>
                    <a:pt x="2225005" y="761586"/>
                    <a:pt x="2219325" y="771525"/>
                  </a:cubicBezTo>
                  <a:cubicBezTo>
                    <a:pt x="2212280" y="783853"/>
                    <a:pt x="2206625" y="796925"/>
                    <a:pt x="2200275" y="809625"/>
                  </a:cubicBezTo>
                  <a:cubicBezTo>
                    <a:pt x="2197100" y="815975"/>
                    <a:pt x="2195770" y="823655"/>
                    <a:pt x="2190750" y="828675"/>
                  </a:cubicBezTo>
                  <a:cubicBezTo>
                    <a:pt x="2184400" y="835025"/>
                    <a:pt x="2178884" y="842337"/>
                    <a:pt x="2171700" y="847725"/>
                  </a:cubicBezTo>
                  <a:cubicBezTo>
                    <a:pt x="2166020" y="851985"/>
                    <a:pt x="2159000" y="854075"/>
                    <a:pt x="2152650" y="857250"/>
                  </a:cubicBezTo>
                  <a:cubicBezTo>
                    <a:pt x="2127250" y="908050"/>
                    <a:pt x="2162175" y="847725"/>
                    <a:pt x="2124075" y="885825"/>
                  </a:cubicBezTo>
                  <a:cubicBezTo>
                    <a:pt x="2119055" y="890845"/>
                    <a:pt x="2119570" y="899855"/>
                    <a:pt x="2114550" y="904875"/>
                  </a:cubicBezTo>
                  <a:cubicBezTo>
                    <a:pt x="2109530" y="909895"/>
                    <a:pt x="2100954" y="909855"/>
                    <a:pt x="2095500" y="914400"/>
                  </a:cubicBezTo>
                  <a:cubicBezTo>
                    <a:pt x="2030820" y="968300"/>
                    <a:pt x="2081987" y="940207"/>
                    <a:pt x="2038350" y="962025"/>
                  </a:cubicBezTo>
                  <a:cubicBezTo>
                    <a:pt x="2022475" y="993775"/>
                    <a:pt x="2035175" y="977900"/>
                    <a:pt x="1990725" y="1000125"/>
                  </a:cubicBezTo>
                  <a:lnTo>
                    <a:pt x="1971675" y="1009650"/>
                  </a:lnTo>
                  <a:lnTo>
                    <a:pt x="1952625" y="1019175"/>
                  </a:lnTo>
                  <a:cubicBezTo>
                    <a:pt x="1936750" y="1050925"/>
                    <a:pt x="1949450" y="1035050"/>
                    <a:pt x="1905000" y="1057275"/>
                  </a:cubicBezTo>
                  <a:lnTo>
                    <a:pt x="1885950" y="1066800"/>
                  </a:lnTo>
                  <a:lnTo>
                    <a:pt x="1866900" y="1076325"/>
                  </a:lnTo>
                  <a:cubicBezTo>
                    <a:pt x="1863725" y="1082675"/>
                    <a:pt x="1862395" y="1090355"/>
                    <a:pt x="1857375" y="1095375"/>
                  </a:cubicBezTo>
                  <a:cubicBezTo>
                    <a:pt x="1852355" y="1100395"/>
                    <a:pt x="1844005" y="1100640"/>
                    <a:pt x="1838325" y="1104900"/>
                  </a:cubicBezTo>
                  <a:cubicBezTo>
                    <a:pt x="1831141" y="1110288"/>
                    <a:pt x="1826459" y="1118562"/>
                    <a:pt x="1819275" y="1123950"/>
                  </a:cubicBezTo>
                  <a:cubicBezTo>
                    <a:pt x="1813595" y="1128210"/>
                    <a:pt x="1805905" y="1129215"/>
                    <a:pt x="1800225" y="1133475"/>
                  </a:cubicBezTo>
                  <a:cubicBezTo>
                    <a:pt x="1793041" y="1138863"/>
                    <a:pt x="1788359" y="1147137"/>
                    <a:pt x="1781175" y="1152525"/>
                  </a:cubicBezTo>
                  <a:cubicBezTo>
                    <a:pt x="1775495" y="1156785"/>
                    <a:pt x="1767805" y="1157790"/>
                    <a:pt x="1762125" y="1162050"/>
                  </a:cubicBezTo>
                  <a:cubicBezTo>
                    <a:pt x="1754941" y="1167438"/>
                    <a:pt x="1750259" y="1175712"/>
                    <a:pt x="1743075" y="1181100"/>
                  </a:cubicBezTo>
                  <a:cubicBezTo>
                    <a:pt x="1737395" y="1185360"/>
                    <a:pt x="1729705" y="1186365"/>
                    <a:pt x="1724025" y="1190625"/>
                  </a:cubicBezTo>
                  <a:cubicBezTo>
                    <a:pt x="1675885" y="1226730"/>
                    <a:pt x="1732036" y="1196144"/>
                    <a:pt x="1685925" y="1219200"/>
                  </a:cubicBezTo>
                  <a:cubicBezTo>
                    <a:pt x="1679575" y="1228725"/>
                    <a:pt x="1675814" y="1240624"/>
                    <a:pt x="1666875" y="1247775"/>
                  </a:cubicBezTo>
                  <a:cubicBezTo>
                    <a:pt x="1659035" y="1254047"/>
                    <a:pt x="1647622" y="1253571"/>
                    <a:pt x="1638300" y="1257300"/>
                  </a:cubicBezTo>
                  <a:cubicBezTo>
                    <a:pt x="1631708" y="1259937"/>
                    <a:pt x="1625600" y="1263650"/>
                    <a:pt x="1619250" y="1266825"/>
                  </a:cubicBezTo>
                  <a:cubicBezTo>
                    <a:pt x="1553352" y="1365673"/>
                    <a:pt x="1658778" y="1217772"/>
                    <a:pt x="1562100" y="1314450"/>
                  </a:cubicBezTo>
                  <a:cubicBezTo>
                    <a:pt x="1503773" y="1372777"/>
                    <a:pt x="1578164" y="1302402"/>
                    <a:pt x="1524000" y="1343025"/>
                  </a:cubicBezTo>
                  <a:cubicBezTo>
                    <a:pt x="1499115" y="1361689"/>
                    <a:pt x="1506333" y="1374544"/>
                    <a:pt x="1466850" y="1381125"/>
                  </a:cubicBezTo>
                  <a:cubicBezTo>
                    <a:pt x="1381340" y="1395377"/>
                    <a:pt x="1428895" y="1388517"/>
                    <a:pt x="1323975" y="1400175"/>
                  </a:cubicBezTo>
                  <a:cubicBezTo>
                    <a:pt x="1285875" y="1397000"/>
                    <a:pt x="1247523" y="1396057"/>
                    <a:pt x="1209675" y="1390650"/>
                  </a:cubicBezTo>
                  <a:cubicBezTo>
                    <a:pt x="1202647" y="1389646"/>
                    <a:pt x="1197360" y="1383370"/>
                    <a:pt x="1190625" y="1381125"/>
                  </a:cubicBezTo>
                  <a:cubicBezTo>
                    <a:pt x="1178206" y="1376985"/>
                    <a:pt x="1164944" y="1375740"/>
                    <a:pt x="1152525" y="1371600"/>
                  </a:cubicBezTo>
                  <a:cubicBezTo>
                    <a:pt x="1091838" y="1351371"/>
                    <a:pt x="1207177" y="1369195"/>
                    <a:pt x="1076325" y="1343025"/>
                  </a:cubicBezTo>
                  <a:cubicBezTo>
                    <a:pt x="1060450" y="1339850"/>
                    <a:pt x="1044504" y="1337012"/>
                    <a:pt x="1028700" y="1333500"/>
                  </a:cubicBezTo>
                  <a:cubicBezTo>
                    <a:pt x="1015921" y="1330660"/>
                    <a:pt x="1003559" y="1325826"/>
                    <a:pt x="990600" y="1323975"/>
                  </a:cubicBezTo>
                  <a:cubicBezTo>
                    <a:pt x="959012" y="1319462"/>
                    <a:pt x="927100" y="1317625"/>
                    <a:pt x="895350" y="1314450"/>
                  </a:cubicBezTo>
                  <a:cubicBezTo>
                    <a:pt x="762201" y="1281163"/>
                    <a:pt x="910238" y="1315352"/>
                    <a:pt x="581025" y="1295400"/>
                  </a:cubicBezTo>
                  <a:cubicBezTo>
                    <a:pt x="567958" y="1294608"/>
                    <a:pt x="555704" y="1288715"/>
                    <a:pt x="542925" y="1285875"/>
                  </a:cubicBezTo>
                  <a:cubicBezTo>
                    <a:pt x="434094" y="1261690"/>
                    <a:pt x="550118" y="1290054"/>
                    <a:pt x="457200" y="1266825"/>
                  </a:cubicBezTo>
                  <a:cubicBezTo>
                    <a:pt x="447675" y="1260475"/>
                    <a:pt x="437419" y="1255104"/>
                    <a:pt x="428625" y="1247775"/>
                  </a:cubicBezTo>
                  <a:cubicBezTo>
                    <a:pt x="418277" y="1239151"/>
                    <a:pt x="411011" y="1227030"/>
                    <a:pt x="400050" y="1219200"/>
                  </a:cubicBezTo>
                  <a:cubicBezTo>
                    <a:pt x="388496" y="1210947"/>
                    <a:pt x="374126" y="1207455"/>
                    <a:pt x="361950" y="1200150"/>
                  </a:cubicBezTo>
                  <a:cubicBezTo>
                    <a:pt x="342317" y="1188370"/>
                    <a:pt x="323850" y="1174750"/>
                    <a:pt x="304800" y="1162050"/>
                  </a:cubicBezTo>
                  <a:cubicBezTo>
                    <a:pt x="295275" y="1155700"/>
                    <a:pt x="286464" y="1148120"/>
                    <a:pt x="276225" y="1143000"/>
                  </a:cubicBezTo>
                  <a:lnTo>
                    <a:pt x="238125" y="1123950"/>
                  </a:lnTo>
                  <a:cubicBezTo>
                    <a:pt x="231775" y="1120775"/>
                    <a:pt x="224095" y="1119445"/>
                    <a:pt x="219075" y="1114425"/>
                  </a:cubicBezTo>
                  <a:cubicBezTo>
                    <a:pt x="172880" y="1068230"/>
                    <a:pt x="195919" y="1086288"/>
                    <a:pt x="152400" y="1057275"/>
                  </a:cubicBezTo>
                  <a:cubicBezTo>
                    <a:pt x="132443" y="1017361"/>
                    <a:pt x="156482" y="1055914"/>
                    <a:pt x="123825" y="1028700"/>
                  </a:cubicBezTo>
                  <a:cubicBezTo>
                    <a:pt x="59145" y="974800"/>
                    <a:pt x="110312" y="1002893"/>
                    <a:pt x="66675" y="981075"/>
                  </a:cubicBezTo>
                  <a:lnTo>
                    <a:pt x="47625" y="942975"/>
                  </a:lnTo>
                  <a:cubicBezTo>
                    <a:pt x="44450" y="936625"/>
                    <a:pt x="43120" y="928945"/>
                    <a:pt x="38100" y="923925"/>
                  </a:cubicBezTo>
                  <a:cubicBezTo>
                    <a:pt x="31750" y="917575"/>
                    <a:pt x="24031" y="912347"/>
                    <a:pt x="19050" y="904875"/>
                  </a:cubicBezTo>
                  <a:cubicBezTo>
                    <a:pt x="11174" y="893061"/>
                    <a:pt x="0" y="866775"/>
                    <a:pt x="0" y="866775"/>
                  </a:cubicBezTo>
                  <a:cubicBezTo>
                    <a:pt x="4191" y="808097"/>
                    <a:pt x="3142" y="744129"/>
                    <a:pt x="19050" y="685800"/>
                  </a:cubicBezTo>
                  <a:cubicBezTo>
                    <a:pt x="35862" y="624156"/>
                    <a:pt x="21725" y="636838"/>
                    <a:pt x="57150" y="619125"/>
                  </a:cubicBezTo>
                  <a:cubicBezTo>
                    <a:pt x="63500" y="606425"/>
                    <a:pt x="63500" y="587375"/>
                    <a:pt x="76200" y="581025"/>
                  </a:cubicBezTo>
                  <a:cubicBezTo>
                    <a:pt x="122311" y="557969"/>
                    <a:pt x="66160" y="588555"/>
                    <a:pt x="114300" y="552450"/>
                  </a:cubicBezTo>
                  <a:cubicBezTo>
                    <a:pt x="136190" y="536033"/>
                    <a:pt x="141287" y="531813"/>
                    <a:pt x="152400" y="523875"/>
                  </a:cubicBezTo>
                  <a:close/>
                </a:path>
              </a:pathLst>
            </a:custGeom>
            <a:noFill/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91E541F2-C49D-4B2D-B74C-546C2B81F518}"/>
              </a:ext>
            </a:extLst>
          </p:cNvPr>
          <p:cNvSpPr txBox="1"/>
          <p:nvPr/>
        </p:nvSpPr>
        <p:spPr>
          <a:xfrm>
            <a:off x="5591824" y="414089"/>
            <a:ext cx="3861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Hysteresis in information sets</a:t>
            </a:r>
          </a:p>
        </p:txBody>
      </p:sp>
    </p:spTree>
    <p:extLst>
      <p:ext uri="{BB962C8B-B14F-4D97-AF65-F5344CB8AC3E}">
        <p14:creationId xmlns:p14="http://schemas.microsoft.com/office/powerpoint/2010/main" val="144590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517</Words>
  <Application>Microsoft Office PowerPoint</Application>
  <PresentationFormat>Widescreen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Hysteresis in globalisation: Thinking ahead on trade after Covid19</vt:lpstr>
      <vt:lpstr>Talk in three parts</vt:lpstr>
      <vt:lpstr>PowerPoint Presentation</vt:lpstr>
      <vt:lpstr>PowerPoint Presentation</vt:lpstr>
      <vt:lpstr>PowerPoint Presentation</vt:lpstr>
      <vt:lpstr>Hysteresis in Trade (1986)</vt:lpstr>
      <vt:lpstr>I. Multiple equilibrium models</vt:lpstr>
      <vt:lpstr>PowerPoint Presentation</vt:lpstr>
      <vt:lpstr>PowerPoint Presentation</vt:lpstr>
      <vt:lpstr>IV. Mindsets &amp; risk attitudes</vt:lpstr>
      <vt:lpstr>V. Political economy organisational capital</vt:lpstr>
      <vt:lpstr>Applications to trade post-Covid</vt:lpstr>
      <vt:lpstr>Trade in services – 3rd Unbundling</vt:lpstr>
      <vt:lpstr>Supply chains &amp; trade as insurance</vt:lpstr>
      <vt:lpstr>Diversified supply chains + stockpiling</vt:lpstr>
      <vt:lpstr>Intellectual property rights for drugs</vt:lpstr>
      <vt:lpstr>End – thanks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Figures for Vox column</dc:title>
  <dc:creator>Richard Baldwin</dc:creator>
  <cp:lastModifiedBy>Richard Baldwin</cp:lastModifiedBy>
  <cp:revision>95</cp:revision>
  <dcterms:created xsi:type="dcterms:W3CDTF">2020-04-13T14:06:42Z</dcterms:created>
  <dcterms:modified xsi:type="dcterms:W3CDTF">2020-04-18T13:57:58Z</dcterms:modified>
</cp:coreProperties>
</file>